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4"/>
  </p:notesMasterIdLst>
  <p:sldIdLst>
    <p:sldId id="256" r:id="rId2"/>
    <p:sldId id="321" r:id="rId3"/>
    <p:sldId id="308" r:id="rId4"/>
    <p:sldId id="257" r:id="rId5"/>
    <p:sldId id="259" r:id="rId6"/>
    <p:sldId id="264" r:id="rId7"/>
    <p:sldId id="312" r:id="rId8"/>
    <p:sldId id="287" r:id="rId9"/>
    <p:sldId id="288" r:id="rId10"/>
    <p:sldId id="380" r:id="rId11"/>
    <p:sldId id="305" r:id="rId12"/>
    <p:sldId id="311" r:id="rId13"/>
    <p:sldId id="263" r:id="rId14"/>
    <p:sldId id="269" r:id="rId15"/>
    <p:sldId id="268" r:id="rId16"/>
    <p:sldId id="404" r:id="rId17"/>
    <p:sldId id="406" r:id="rId18"/>
    <p:sldId id="298" r:id="rId19"/>
    <p:sldId id="313" r:id="rId20"/>
    <p:sldId id="408" r:id="rId21"/>
    <p:sldId id="407" r:id="rId22"/>
    <p:sldId id="315" r:id="rId23"/>
    <p:sldId id="317" r:id="rId24"/>
    <p:sldId id="410" r:id="rId25"/>
    <p:sldId id="299" r:id="rId26"/>
    <p:sldId id="267" r:id="rId27"/>
    <p:sldId id="318" r:id="rId28"/>
    <p:sldId id="405" r:id="rId29"/>
    <p:sldId id="409" r:id="rId30"/>
    <p:sldId id="320" r:id="rId31"/>
    <p:sldId id="411" r:id="rId32"/>
    <p:sldId id="413" r:id="rId3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003399"/>
    <a:srgbClr val="FFFFFF"/>
    <a:srgbClr val="CCFF99"/>
    <a:srgbClr val="666699"/>
    <a:srgbClr val="CCFFFF"/>
    <a:srgbClr val="3366CC"/>
    <a:srgbClr val="33CC33"/>
    <a:srgbClr val="FFCC66"/>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42" autoAdjust="0"/>
    <p:restoredTop sz="87910" autoAdjust="0"/>
  </p:normalViewPr>
  <p:slideViewPr>
    <p:cSldViewPr>
      <p:cViewPr varScale="1">
        <p:scale>
          <a:sx n="85" d="100"/>
          <a:sy n="85" d="100"/>
        </p:scale>
        <p:origin x="-1157"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7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A240B2-F081-4E83-AE26-56F3638C90C3}" type="datetimeFigureOut">
              <a:rPr lang="zh-TW" altLang="en-US" smtClean="0"/>
              <a:pPr/>
              <a:t>2019/3/20</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B55B83-43B2-4B08-B2AF-B669DEE33D68}"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C0B55B83-43B2-4B08-B2AF-B669DEE33D68}" type="slidenum">
              <a:rPr lang="zh-TW" altLang="en-US" smtClean="0"/>
              <a:pPr/>
              <a:t>1</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C0B55B83-43B2-4B08-B2AF-B669DEE33D68}" type="slidenum">
              <a:rPr lang="zh-TW" altLang="en-US" smtClean="0"/>
              <a:pPr/>
              <a:t>32</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D703B47-9A59-4036-94A3-BB61E066634B}" type="datetimeFigureOut">
              <a:rPr lang="zh-TW" altLang="en-US" smtClean="0"/>
              <a:pPr/>
              <a:t>2019/3/20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F3AC918-E7AA-413A-8BE0-8C44FA873667}" type="slidenum">
              <a:rPr lang="zh-TW" altLang="en-US" smtClean="0"/>
              <a:pPr/>
              <a:t>‹#›</a:t>
            </a:fld>
            <a:endParaRPr lang="zh-TW" altLang="en-US"/>
          </a:p>
        </p:txBody>
      </p:sp>
    </p:spTree>
  </p:cSld>
  <p:clrMapOvr>
    <a:masterClrMapping/>
  </p:clrMapOvr>
  <p:transition spd="slow">
    <p:wipe dir="d"/>
    <p:sndAc>
      <p:stSnd>
        <p:snd r:embed="rId1" name="voltage.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703B47-9A59-4036-94A3-BB61E066634B}" type="datetimeFigureOut">
              <a:rPr lang="zh-TW" altLang="en-US" smtClean="0"/>
              <a:pPr/>
              <a:t>2019/3/20</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3AC918-E7AA-413A-8BE0-8C44FA87366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wipe dir="d"/>
    <p:sndAc>
      <p:stSnd>
        <p:snd r:embed="rId13" name="voltage.wav"/>
      </p:stSnd>
    </p:sndAc>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4.gif"/></Relationships>
</file>

<file path=ppt/slides/_rels/slide11.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12.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2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619672" y="2924944"/>
            <a:ext cx="5904656" cy="1872208"/>
          </a:xfrm>
          <a:solidFill>
            <a:schemeClr val="bg1"/>
          </a:solidFill>
        </p:spPr>
        <p:txBody>
          <a:bodyPr>
            <a:noAutofit/>
          </a:bodyPr>
          <a:lstStyle/>
          <a:p>
            <a:pPr algn="ctr"/>
            <a:r>
              <a:rPr lang="zh-TW" altLang="en-US" sz="4800" b="1" dirty="0" smtClean="0">
                <a:solidFill>
                  <a:srgbClr val="002060"/>
                </a:solidFill>
                <a:latin typeface="標楷體" pitchFamily="65" charset="-120"/>
                <a:ea typeface="標楷體" pitchFamily="65" charset="-120"/>
              </a:rPr>
              <a:t>報告人</a:t>
            </a:r>
            <a:r>
              <a:rPr lang="en-US" altLang="zh-TW" sz="4800" b="1" dirty="0" smtClean="0">
                <a:solidFill>
                  <a:srgbClr val="002060"/>
                </a:solidFill>
                <a:latin typeface="標楷體" pitchFamily="65" charset="-120"/>
                <a:ea typeface="標楷體" pitchFamily="65" charset="-120"/>
              </a:rPr>
              <a:t>:</a:t>
            </a:r>
            <a:r>
              <a:rPr lang="zh-TW" altLang="en-US" sz="4800" b="1" dirty="0" smtClean="0">
                <a:solidFill>
                  <a:srgbClr val="002060"/>
                </a:solidFill>
                <a:latin typeface="標楷體" pitchFamily="65" charset="-120"/>
                <a:ea typeface="標楷體" pitchFamily="65" charset="-120"/>
              </a:rPr>
              <a:t> 趙萃文</a:t>
            </a:r>
            <a:r>
              <a:rPr lang="en-US" altLang="zh-TW" sz="5400" b="1" dirty="0" smtClean="0">
                <a:solidFill>
                  <a:srgbClr val="002060"/>
                </a:solidFill>
                <a:latin typeface="標楷體" pitchFamily="65" charset="-120"/>
                <a:ea typeface="標楷體" pitchFamily="65" charset="-120"/>
              </a:rPr>
              <a:t/>
            </a:r>
            <a:br>
              <a:rPr lang="en-US" altLang="zh-TW" sz="5400" b="1" dirty="0" smtClean="0">
                <a:solidFill>
                  <a:srgbClr val="002060"/>
                </a:solidFill>
                <a:latin typeface="標楷體" pitchFamily="65" charset="-120"/>
                <a:ea typeface="標楷體" pitchFamily="65" charset="-120"/>
              </a:rPr>
            </a:br>
            <a:endParaRPr lang="zh-TW" altLang="en-US" sz="3200" b="1" dirty="0">
              <a:solidFill>
                <a:srgbClr val="FF0000"/>
              </a:solidFill>
              <a:latin typeface="標楷體" pitchFamily="65" charset="-120"/>
              <a:ea typeface="標楷體" pitchFamily="65" charset="-120"/>
            </a:endParaRPr>
          </a:p>
        </p:txBody>
      </p:sp>
      <p:sp>
        <p:nvSpPr>
          <p:cNvPr id="3" name="副標題 2"/>
          <p:cNvSpPr>
            <a:spLocks noGrp="1"/>
          </p:cNvSpPr>
          <p:nvPr>
            <p:ph type="subTitle" idx="1"/>
          </p:nvPr>
        </p:nvSpPr>
        <p:spPr>
          <a:xfrm>
            <a:off x="0" y="0"/>
            <a:ext cx="9144000" cy="1628800"/>
          </a:xfrm>
          <a:solidFill>
            <a:srgbClr val="002060"/>
          </a:solidFill>
        </p:spPr>
        <p:style>
          <a:lnRef idx="0">
            <a:schemeClr val="dk1"/>
          </a:lnRef>
          <a:fillRef idx="3">
            <a:schemeClr val="dk1"/>
          </a:fillRef>
          <a:effectRef idx="3">
            <a:schemeClr val="dk1"/>
          </a:effectRef>
          <a:fontRef idx="minor">
            <a:schemeClr val="lt1"/>
          </a:fontRef>
        </p:style>
        <p:txBody>
          <a:bodyPr>
            <a:normAutofit fontScale="55000" lnSpcReduction="20000"/>
          </a:bodyPr>
          <a:lstStyle/>
          <a:p>
            <a:endParaRPr lang="en-US" altLang="zh-TW" sz="6000" b="1" dirty="0" smtClean="0">
              <a:solidFill>
                <a:srgbClr val="FFFF00"/>
              </a:solidFill>
              <a:latin typeface="標楷體" pitchFamily="65" charset="-120"/>
              <a:ea typeface="標楷體" pitchFamily="65" charset="-120"/>
            </a:endParaRPr>
          </a:p>
          <a:p>
            <a:r>
              <a:rPr lang="zh-TW" altLang="zh-TW" sz="7200" b="1" dirty="0" smtClean="0">
                <a:solidFill>
                  <a:srgbClr val="FFC000"/>
                </a:solidFill>
              </a:rPr>
              <a:t>刑法倫常條款的相對性－以</a:t>
            </a:r>
            <a:r>
              <a:rPr lang="zh-TW" altLang="zh-TW" sz="7200" b="1" dirty="0" smtClean="0">
                <a:solidFill>
                  <a:srgbClr val="FFC000"/>
                </a:solidFill>
              </a:rPr>
              <a:t>對</a:t>
            </a:r>
            <a:r>
              <a:rPr lang="zh-TW" altLang="en-US" sz="7200" b="1" dirty="0" smtClean="0">
                <a:solidFill>
                  <a:srgbClr val="FFC000"/>
                </a:solidFill>
              </a:rPr>
              <a:t>兒童</a:t>
            </a:r>
            <a:r>
              <a:rPr lang="zh-TW" altLang="zh-TW" sz="7200" b="1" dirty="0" smtClean="0">
                <a:solidFill>
                  <a:srgbClr val="FFC000"/>
                </a:solidFill>
              </a:rPr>
              <a:t>保護</a:t>
            </a:r>
            <a:r>
              <a:rPr lang="zh-TW" altLang="zh-TW" sz="7200" b="1" dirty="0" smtClean="0">
                <a:solidFill>
                  <a:srgbClr val="FFC000"/>
                </a:solidFill>
              </a:rPr>
              <a:t>為中心</a:t>
            </a:r>
            <a:endParaRPr lang="zh-TW" altLang="en-US" sz="7800" b="1" dirty="0">
              <a:solidFill>
                <a:srgbClr val="FFC000"/>
              </a:solidFill>
              <a:latin typeface="標楷體" pitchFamily="65" charset="-120"/>
              <a:ea typeface="標楷體" pitchFamily="65" charset="-120"/>
            </a:endParaRPr>
          </a:p>
        </p:txBody>
      </p:sp>
      <p:pic>
        <p:nvPicPr>
          <p:cNvPr id="3080" name="Picture 8" descr="C:\Program Files\Microsoft Office\MEDIA\CAGCAT10\j0305493.wmf"/>
          <p:cNvPicPr>
            <a:picLocks noChangeAspect="1" noChangeArrowheads="1"/>
          </p:cNvPicPr>
          <p:nvPr/>
        </p:nvPicPr>
        <p:blipFill>
          <a:blip r:embed="rId4" cstate="print"/>
          <a:srcRect/>
          <a:stretch>
            <a:fillRect/>
          </a:stretch>
        </p:blipFill>
        <p:spPr bwMode="auto">
          <a:xfrm>
            <a:off x="7524328" y="5372100"/>
            <a:ext cx="1810512" cy="1485900"/>
          </a:xfrm>
          <a:prstGeom prst="rect">
            <a:avLst/>
          </a:prstGeom>
          <a:noFill/>
        </p:spPr>
      </p:pic>
      <p:pic>
        <p:nvPicPr>
          <p:cNvPr id="3081" name="Picture 9" descr="C:\Program Files\Microsoft Office\MEDIA\CAGCAT10\j0305493.wmf"/>
          <p:cNvPicPr>
            <a:picLocks noChangeAspect="1" noChangeArrowheads="1"/>
          </p:cNvPicPr>
          <p:nvPr/>
        </p:nvPicPr>
        <p:blipFill>
          <a:blip r:embed="rId4" cstate="print"/>
          <a:srcRect/>
          <a:stretch>
            <a:fillRect/>
          </a:stretch>
        </p:blipFill>
        <p:spPr bwMode="auto">
          <a:xfrm>
            <a:off x="6012160" y="5445224"/>
            <a:ext cx="1810512" cy="1412776"/>
          </a:xfrm>
          <a:prstGeom prst="rect">
            <a:avLst/>
          </a:prstGeom>
          <a:noFill/>
        </p:spPr>
      </p:pic>
      <p:pic>
        <p:nvPicPr>
          <p:cNvPr id="3082" name="Picture 10" descr="C:\Program Files\Microsoft Office\MEDIA\CAGCAT10\j0305493.wmf"/>
          <p:cNvPicPr>
            <a:picLocks noChangeAspect="1" noChangeArrowheads="1"/>
          </p:cNvPicPr>
          <p:nvPr/>
        </p:nvPicPr>
        <p:blipFill>
          <a:blip r:embed="rId4" cstate="print"/>
          <a:srcRect/>
          <a:stretch>
            <a:fillRect/>
          </a:stretch>
        </p:blipFill>
        <p:spPr bwMode="auto">
          <a:xfrm>
            <a:off x="4499992" y="5372100"/>
            <a:ext cx="1810512" cy="1485900"/>
          </a:xfrm>
          <a:prstGeom prst="rect">
            <a:avLst/>
          </a:prstGeom>
          <a:noFill/>
        </p:spPr>
      </p:pic>
      <p:pic>
        <p:nvPicPr>
          <p:cNvPr id="3083" name="Picture 11" descr="C:\Program Files\Microsoft Office\MEDIA\CAGCAT10\j0305493.wmf"/>
          <p:cNvPicPr>
            <a:picLocks noChangeAspect="1" noChangeArrowheads="1"/>
          </p:cNvPicPr>
          <p:nvPr/>
        </p:nvPicPr>
        <p:blipFill>
          <a:blip r:embed="rId4" cstate="print"/>
          <a:srcRect/>
          <a:stretch>
            <a:fillRect/>
          </a:stretch>
        </p:blipFill>
        <p:spPr bwMode="auto">
          <a:xfrm>
            <a:off x="2987824" y="5373216"/>
            <a:ext cx="1810512" cy="1484784"/>
          </a:xfrm>
          <a:prstGeom prst="rect">
            <a:avLst/>
          </a:prstGeom>
          <a:noFill/>
        </p:spPr>
      </p:pic>
      <p:pic>
        <p:nvPicPr>
          <p:cNvPr id="3084" name="Picture 12" descr="C:\Program Files\Microsoft Office\MEDIA\CAGCAT10\j0305493.wmf"/>
          <p:cNvPicPr>
            <a:picLocks noChangeAspect="1" noChangeArrowheads="1"/>
          </p:cNvPicPr>
          <p:nvPr/>
        </p:nvPicPr>
        <p:blipFill>
          <a:blip r:embed="rId4" cstate="print"/>
          <a:srcRect/>
          <a:stretch>
            <a:fillRect/>
          </a:stretch>
        </p:blipFill>
        <p:spPr bwMode="auto">
          <a:xfrm>
            <a:off x="1475656" y="5372100"/>
            <a:ext cx="1810512" cy="1485900"/>
          </a:xfrm>
          <a:prstGeom prst="rect">
            <a:avLst/>
          </a:prstGeom>
          <a:noFill/>
        </p:spPr>
      </p:pic>
      <p:pic>
        <p:nvPicPr>
          <p:cNvPr id="3085" name="Picture 13" descr="C:\Program Files\Microsoft Office\MEDIA\CAGCAT10\j0305493.wmf"/>
          <p:cNvPicPr>
            <a:picLocks noChangeAspect="1" noChangeArrowheads="1"/>
          </p:cNvPicPr>
          <p:nvPr/>
        </p:nvPicPr>
        <p:blipFill>
          <a:blip r:embed="rId4" cstate="print"/>
          <a:srcRect/>
          <a:stretch>
            <a:fillRect/>
          </a:stretch>
        </p:blipFill>
        <p:spPr bwMode="auto">
          <a:xfrm>
            <a:off x="0" y="5373216"/>
            <a:ext cx="1810512" cy="1484784"/>
          </a:xfrm>
          <a:prstGeom prst="rect">
            <a:avLst/>
          </a:prstGeom>
          <a:noFill/>
        </p:spPr>
      </p:pic>
    </p:spTree>
  </p:cSld>
  <p:clrMapOvr>
    <a:masterClrMapping/>
  </p:clrMapOvr>
  <p:transition spd="slow">
    <p:wipe dir="d"/>
    <p:sndAc>
      <p:stSnd>
        <p:snd r:embed="rId3" name="voltage.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9144000" cy="1152128"/>
          </a:xfrm>
          <a:blipFill>
            <a:blip r:embed="rId3" cstate="print"/>
            <a:tile tx="0" ty="0" sx="100000" sy="100000" flip="none" algn="tl"/>
          </a:blipFill>
        </p:spPr>
        <p:style>
          <a:lnRef idx="1">
            <a:schemeClr val="accent4"/>
          </a:lnRef>
          <a:fillRef idx="2">
            <a:schemeClr val="accent4"/>
          </a:fillRef>
          <a:effectRef idx="1">
            <a:schemeClr val="accent4"/>
          </a:effectRef>
          <a:fontRef idx="minor">
            <a:schemeClr val="dk1"/>
          </a:fontRef>
        </p:style>
        <p:txBody>
          <a:bodyPr>
            <a:normAutofit/>
          </a:bodyPr>
          <a:lstStyle/>
          <a:p>
            <a:pPr algn="ctr"/>
            <a:r>
              <a:rPr lang="zh-TW" altLang="en-US" sz="5400" b="1" spc="600" dirty="0" smtClean="0">
                <a:solidFill>
                  <a:srgbClr val="CC0000"/>
                </a:solidFill>
                <a:latin typeface="標楷體" pitchFamily="65" charset="-120"/>
                <a:ea typeface="標楷體" pitchFamily="65" charset="-120"/>
              </a:rPr>
              <a:t>清廷下詔</a:t>
            </a:r>
            <a:endParaRPr lang="zh-TW" altLang="en-US" sz="5400" b="1" spc="600" dirty="0">
              <a:solidFill>
                <a:srgbClr val="CC0000"/>
              </a:solidFill>
              <a:latin typeface="標楷體" pitchFamily="65" charset="-120"/>
              <a:ea typeface="標楷體" pitchFamily="65" charset="-120"/>
            </a:endParaRPr>
          </a:p>
        </p:txBody>
      </p:sp>
      <p:sp>
        <p:nvSpPr>
          <p:cNvPr id="3" name="內容版面配置區 2"/>
          <p:cNvSpPr>
            <a:spLocks noGrp="1"/>
          </p:cNvSpPr>
          <p:nvPr>
            <p:ph idx="1"/>
          </p:nvPr>
        </p:nvSpPr>
        <p:spPr>
          <a:xfrm>
            <a:off x="0" y="1556792"/>
            <a:ext cx="9144000" cy="5301208"/>
          </a:xfrm>
          <a:solidFill>
            <a:schemeClr val="bg1"/>
          </a:solidFill>
        </p:spPr>
        <p:txBody>
          <a:bodyPr>
            <a:normAutofit/>
          </a:bodyPr>
          <a:lstStyle/>
          <a:p>
            <a:endParaRPr lang="en-US" altLang="zh-TW" dirty="0" smtClean="0">
              <a:latin typeface="+mn-ea"/>
            </a:endParaRPr>
          </a:p>
          <a:p>
            <a:r>
              <a:rPr lang="zh-TW" altLang="zh-TW" dirty="0" smtClean="0">
                <a:latin typeface="+mn-ea"/>
              </a:rPr>
              <a:t>惟是</a:t>
            </a:r>
            <a:r>
              <a:rPr lang="zh-TW" altLang="zh-TW" dirty="0" smtClean="0">
                <a:solidFill>
                  <a:srgbClr val="FF0000"/>
                </a:solidFill>
                <a:latin typeface="+mn-ea"/>
              </a:rPr>
              <a:t>刑法之源，本乎禮教</a:t>
            </a:r>
            <a:r>
              <a:rPr lang="zh-TW" altLang="zh-TW" dirty="0" smtClean="0">
                <a:latin typeface="+mn-ea"/>
              </a:rPr>
              <a:t>，中外各國禮教不同，故刑法亦因之而異，</a:t>
            </a:r>
            <a:r>
              <a:rPr lang="zh-TW" altLang="zh-TW" dirty="0" smtClean="0">
                <a:solidFill>
                  <a:srgbClr val="FF0000"/>
                </a:solidFill>
                <a:latin typeface="+mn-ea"/>
              </a:rPr>
              <a:t>中國素重綱常</a:t>
            </a:r>
            <a:r>
              <a:rPr lang="zh-TW" altLang="zh-TW" dirty="0" smtClean="0">
                <a:latin typeface="+mn-ea"/>
              </a:rPr>
              <a:t>，故於干名犯義之條，立法特為嚴重。良以三綱五常，闡自唐虞，聖帝明王，兢兢保守，實為數千年相傳之國粹，立國之大本。今寰海大通，國際每多交涉，固不宜墨守故常，致失通變宜民之意，只可採彼所長，益我所短，凡我</a:t>
            </a:r>
            <a:r>
              <a:rPr lang="zh-TW" altLang="zh-TW" dirty="0" smtClean="0">
                <a:solidFill>
                  <a:srgbClr val="FF0000"/>
                </a:solidFill>
                <a:latin typeface="+mn-ea"/>
              </a:rPr>
              <a:t>舊律義有關倫常諸條，不可率行變革</a:t>
            </a:r>
            <a:r>
              <a:rPr lang="zh-TW" altLang="zh-TW" dirty="0" smtClean="0">
                <a:latin typeface="+mn-ea"/>
              </a:rPr>
              <a:t>，庶以維天理民彞於不敝</a:t>
            </a:r>
            <a:endParaRPr lang="zh-TW" altLang="en-US" dirty="0" smtClean="0">
              <a:latin typeface="+mn-ea"/>
            </a:endParaRPr>
          </a:p>
          <a:p>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p:txBody>
      </p:sp>
      <p:pic>
        <p:nvPicPr>
          <p:cNvPr id="18434" name="Picture 2" descr="C:\Program Files (x86)\Microsoft Office\MEDIA\OFFICE12\Lines\BD21318_.gif"/>
          <p:cNvPicPr>
            <a:picLocks noChangeAspect="1" noChangeArrowheads="1"/>
          </p:cNvPicPr>
          <p:nvPr/>
        </p:nvPicPr>
        <p:blipFill>
          <a:blip r:embed="rId4" cstate="print"/>
          <a:srcRect/>
          <a:stretch>
            <a:fillRect/>
          </a:stretch>
        </p:blipFill>
        <p:spPr bwMode="auto">
          <a:xfrm>
            <a:off x="0" y="0"/>
            <a:ext cx="9144000" cy="288032"/>
          </a:xfrm>
          <a:prstGeom prst="rect">
            <a:avLst/>
          </a:prstGeom>
          <a:noFill/>
        </p:spPr>
      </p:pic>
      <p:pic>
        <p:nvPicPr>
          <p:cNvPr id="5" name="Picture 2" descr="C:\Program Files (x86)\Microsoft Office\MEDIA\OFFICE12\Lines\BD21318_.gif"/>
          <p:cNvPicPr>
            <a:picLocks noChangeAspect="1" noChangeArrowheads="1"/>
          </p:cNvPicPr>
          <p:nvPr/>
        </p:nvPicPr>
        <p:blipFill>
          <a:blip r:embed="rId4" cstate="print"/>
          <a:srcRect/>
          <a:stretch>
            <a:fillRect/>
          </a:stretch>
        </p:blipFill>
        <p:spPr bwMode="auto">
          <a:xfrm>
            <a:off x="0" y="1412776"/>
            <a:ext cx="9144000" cy="45719"/>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052736"/>
          </a:xfrm>
        </p:spPr>
        <p:style>
          <a:lnRef idx="1">
            <a:schemeClr val="accent6"/>
          </a:lnRef>
          <a:fillRef idx="2">
            <a:schemeClr val="accent6"/>
          </a:fillRef>
          <a:effectRef idx="1">
            <a:schemeClr val="accent6"/>
          </a:effectRef>
          <a:fontRef idx="minor">
            <a:schemeClr val="dk1"/>
          </a:fontRef>
        </p:style>
        <p:txBody>
          <a:bodyPr>
            <a:normAutofit/>
          </a:bodyPr>
          <a:lstStyle/>
          <a:p>
            <a:r>
              <a:rPr lang="zh-TW" altLang="en-US" sz="4800" b="1" spc="600" dirty="0" smtClean="0">
                <a:solidFill>
                  <a:srgbClr val="CC0000"/>
                </a:solidFill>
                <a:latin typeface="+mn-ea"/>
              </a:rPr>
              <a:t>附則</a:t>
            </a:r>
            <a:r>
              <a:rPr lang="en-US" altLang="zh-TW" sz="4800" b="1" spc="600" dirty="0" smtClean="0">
                <a:solidFill>
                  <a:srgbClr val="CC0000"/>
                </a:solidFill>
                <a:latin typeface="+mn-ea"/>
              </a:rPr>
              <a:t>5</a:t>
            </a:r>
            <a:r>
              <a:rPr lang="zh-TW" altLang="en-US" sz="4800" b="1" spc="600" dirty="0" smtClean="0">
                <a:solidFill>
                  <a:srgbClr val="CC0000"/>
                </a:solidFill>
                <a:latin typeface="+mn-ea"/>
              </a:rPr>
              <a:t>條</a:t>
            </a:r>
            <a:endParaRPr lang="zh-TW" altLang="en-US" sz="4800" b="1" dirty="0">
              <a:solidFill>
                <a:srgbClr val="990000"/>
              </a:solidFill>
              <a:latin typeface="+mn-ea"/>
            </a:endParaRPr>
          </a:p>
        </p:txBody>
      </p:sp>
      <p:sp>
        <p:nvSpPr>
          <p:cNvPr id="3" name="內容版面配置區 2"/>
          <p:cNvSpPr>
            <a:spLocks noGrp="1"/>
          </p:cNvSpPr>
          <p:nvPr>
            <p:ph idx="1"/>
          </p:nvPr>
        </p:nvSpPr>
        <p:spPr>
          <a:xfrm>
            <a:off x="0" y="1268760"/>
            <a:ext cx="9144000" cy="4857403"/>
          </a:xfrm>
          <a:solidFill>
            <a:schemeClr val="bg1"/>
          </a:solidFill>
        </p:spPr>
        <p:txBody>
          <a:bodyPr>
            <a:normAutofit fontScale="70000" lnSpcReduction="20000"/>
          </a:bodyPr>
          <a:lstStyle/>
          <a:p>
            <a:endParaRPr lang="en-US" altLang="zh-TW" sz="2800" dirty="0" smtClean="0"/>
          </a:p>
          <a:p>
            <a:r>
              <a:rPr lang="zh-TW" altLang="zh-TW" sz="4100" dirty="0" smtClean="0">
                <a:latin typeface="+mn-ea"/>
              </a:rPr>
              <a:t>第</a:t>
            </a:r>
            <a:r>
              <a:rPr lang="en-US" altLang="zh-TW" sz="4100" dirty="0" smtClean="0">
                <a:latin typeface="+mn-ea"/>
              </a:rPr>
              <a:t>2</a:t>
            </a:r>
            <a:r>
              <a:rPr lang="zh-TW" altLang="zh-TW" sz="4100" dirty="0" smtClean="0">
                <a:latin typeface="+mn-ea"/>
              </a:rPr>
              <a:t>條</a:t>
            </a:r>
            <a:r>
              <a:rPr lang="en-US" altLang="zh-TW" sz="4100" dirty="0" smtClean="0">
                <a:latin typeface="+mn-ea"/>
              </a:rPr>
              <a:t>  </a:t>
            </a:r>
            <a:r>
              <a:rPr lang="zh-TW" altLang="zh-TW" sz="4100" dirty="0" smtClean="0">
                <a:latin typeface="+mn-ea"/>
              </a:rPr>
              <a:t>中國宗教尊孔，向以綱常禮教為重，況奉上諭再三告誡，自應恪為遵守。如大清律中，十惡、親屬容隱、干名犯義、留存養親以及親屬相姦、相盜、相毆、並發塚犯姦各條，均有關於倫紀禮教，未便蔑棄。如中國人有犯以上各罪，應仍照舊律辦法，另輯單行法以昭懲創</a:t>
            </a:r>
          </a:p>
          <a:p>
            <a:r>
              <a:rPr lang="en-US" altLang="zh-TW" sz="4100" dirty="0" smtClean="0">
                <a:latin typeface="+mn-ea"/>
              </a:rPr>
              <a:t> </a:t>
            </a:r>
            <a:r>
              <a:rPr lang="zh-TW" altLang="zh-TW" sz="4100" dirty="0" smtClean="0">
                <a:latin typeface="+mn-ea"/>
              </a:rPr>
              <a:t>第</a:t>
            </a:r>
            <a:r>
              <a:rPr lang="en-US" altLang="zh-TW" sz="4100" dirty="0" smtClean="0">
                <a:latin typeface="+mn-ea"/>
              </a:rPr>
              <a:t>3</a:t>
            </a:r>
            <a:r>
              <a:rPr lang="zh-TW" altLang="zh-TW" sz="4100" dirty="0" smtClean="0">
                <a:latin typeface="+mn-ea"/>
              </a:rPr>
              <a:t>條</a:t>
            </a:r>
            <a:r>
              <a:rPr lang="en-US" altLang="zh-TW" sz="4100" dirty="0" smtClean="0">
                <a:latin typeface="+mn-ea"/>
              </a:rPr>
              <a:t>  </a:t>
            </a:r>
            <a:r>
              <a:rPr lang="zh-TW" altLang="zh-TW" sz="4100" dirty="0" smtClean="0">
                <a:latin typeface="+mn-ea"/>
              </a:rPr>
              <a:t>應處死刑，如係危害乘輿、內亂、外患及對於尊親屬有犯者，仍照臣館第一次原奏代以斬刑，俾昭炯戒</a:t>
            </a:r>
          </a:p>
          <a:p>
            <a:r>
              <a:rPr lang="zh-TW" altLang="zh-TW" sz="4100" dirty="0" smtClean="0">
                <a:latin typeface="+mn-ea"/>
              </a:rPr>
              <a:t>第</a:t>
            </a:r>
            <a:r>
              <a:rPr lang="en-US" altLang="zh-TW" sz="4100" dirty="0" smtClean="0">
                <a:latin typeface="+mn-ea"/>
              </a:rPr>
              <a:t>5</a:t>
            </a:r>
            <a:r>
              <a:rPr lang="zh-TW" altLang="zh-TW" sz="4100" dirty="0" smtClean="0">
                <a:latin typeface="+mn-ea"/>
              </a:rPr>
              <a:t>條</a:t>
            </a:r>
            <a:r>
              <a:rPr lang="en-US" altLang="zh-TW" sz="4100" dirty="0" smtClean="0">
                <a:latin typeface="+mn-ea"/>
              </a:rPr>
              <a:t>  </a:t>
            </a:r>
            <a:r>
              <a:rPr lang="zh-TW" altLang="zh-TW" sz="4100" dirty="0" smtClean="0">
                <a:latin typeface="+mn-ea"/>
              </a:rPr>
              <a:t>中國人卑幼對於尊親屬不得援用正當防衛之例</a:t>
            </a:r>
            <a:endParaRPr lang="en-US" altLang="zh-TW" sz="4100" dirty="0" smtClean="0">
              <a:latin typeface="+mn-ea"/>
            </a:endParaRPr>
          </a:p>
        </p:txBody>
      </p:sp>
      <p:pic>
        <p:nvPicPr>
          <p:cNvPr id="17410" name="Picture 2" descr="C:\Program Files (x86)\Microsoft Office\MEDIA\OFFICE12\Lines\BD14844_.gif"/>
          <p:cNvPicPr>
            <a:picLocks noChangeAspect="1" noChangeArrowheads="1"/>
          </p:cNvPicPr>
          <p:nvPr/>
        </p:nvPicPr>
        <p:blipFill>
          <a:blip r:embed="rId3" cstate="print"/>
          <a:srcRect/>
          <a:stretch>
            <a:fillRect/>
          </a:stretch>
        </p:blipFill>
        <p:spPr bwMode="auto">
          <a:xfrm>
            <a:off x="0" y="-127062"/>
            <a:ext cx="9144000" cy="254124"/>
          </a:xfrm>
          <a:prstGeom prst="rect">
            <a:avLst/>
          </a:prstGeom>
          <a:noFill/>
        </p:spPr>
      </p:pic>
      <p:pic>
        <p:nvPicPr>
          <p:cNvPr id="8" name="Picture 2" descr="C:\Program Files (x86)\Microsoft Office\MEDIA\OFFICE12\Lines\BD14844_.gif"/>
          <p:cNvPicPr>
            <a:picLocks noChangeAspect="1" noChangeArrowheads="1"/>
          </p:cNvPicPr>
          <p:nvPr/>
        </p:nvPicPr>
        <p:blipFill>
          <a:blip r:embed="rId3" cstate="print"/>
          <a:srcRect/>
          <a:stretch>
            <a:fillRect/>
          </a:stretch>
        </p:blipFill>
        <p:spPr bwMode="auto">
          <a:xfrm>
            <a:off x="0" y="980728"/>
            <a:ext cx="9144000" cy="254124"/>
          </a:xfrm>
          <a:prstGeom prst="rect">
            <a:avLst/>
          </a:prstGeom>
          <a:noFill/>
        </p:spPr>
      </p:pic>
      <p:pic>
        <p:nvPicPr>
          <p:cNvPr id="9" name="Picture 5" descr="C:\Program Files\Microsoft Office\MEDIA\CAGCAT10\j0217698.wmf"/>
          <p:cNvPicPr>
            <a:picLocks noChangeAspect="1" noChangeArrowheads="1"/>
          </p:cNvPicPr>
          <p:nvPr/>
        </p:nvPicPr>
        <p:blipFill>
          <a:blip r:embed="rId4" cstate="print"/>
          <a:srcRect/>
          <a:stretch>
            <a:fillRect/>
          </a:stretch>
        </p:blipFill>
        <p:spPr bwMode="auto">
          <a:xfrm>
            <a:off x="6880371" y="5589240"/>
            <a:ext cx="2263629" cy="1268760"/>
          </a:xfrm>
          <a:prstGeom prst="rect">
            <a:avLst/>
          </a:prstGeom>
          <a:noFill/>
        </p:spPr>
      </p:pic>
      <p:pic>
        <p:nvPicPr>
          <p:cNvPr id="11" name="Picture 5" descr="C:\Program Files\Microsoft Office\MEDIA\CAGCAT10\j0217698.wmf"/>
          <p:cNvPicPr>
            <a:picLocks noChangeAspect="1" noChangeArrowheads="1"/>
          </p:cNvPicPr>
          <p:nvPr/>
        </p:nvPicPr>
        <p:blipFill>
          <a:blip r:embed="rId4" cstate="print"/>
          <a:srcRect/>
          <a:stretch>
            <a:fillRect/>
          </a:stretch>
        </p:blipFill>
        <p:spPr bwMode="auto">
          <a:xfrm>
            <a:off x="5508104" y="6165304"/>
            <a:ext cx="1759573" cy="692696"/>
          </a:xfrm>
          <a:prstGeom prst="rect">
            <a:avLst/>
          </a:prstGeom>
          <a:noFill/>
        </p:spPr>
      </p:pic>
      <p:pic>
        <p:nvPicPr>
          <p:cNvPr id="12" name="Picture 5" descr="C:\Program Files\Microsoft Office\MEDIA\CAGCAT10\j0217698.wmf"/>
          <p:cNvPicPr>
            <a:picLocks noChangeAspect="1" noChangeArrowheads="1"/>
          </p:cNvPicPr>
          <p:nvPr/>
        </p:nvPicPr>
        <p:blipFill>
          <a:blip r:embed="rId4" cstate="print"/>
          <a:srcRect/>
          <a:stretch>
            <a:fillRect/>
          </a:stretch>
        </p:blipFill>
        <p:spPr bwMode="auto">
          <a:xfrm>
            <a:off x="4788024" y="6525344"/>
            <a:ext cx="967485" cy="332655"/>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188640"/>
            <a:ext cx="7920880" cy="1008112"/>
          </a:xfrm>
          <a:solidFill>
            <a:srgbClr val="CCFF99"/>
          </a:solidFill>
          <a:ln>
            <a:solidFill>
              <a:srgbClr val="FF0000"/>
            </a:solidFill>
          </a:ln>
          <a:effectLst>
            <a:glow rad="101600">
              <a:schemeClr val="accent2">
                <a:satMod val="175000"/>
                <a:alpha val="40000"/>
              </a:schemeClr>
            </a:glow>
          </a:effectLst>
          <a:scene3d>
            <a:camera prst="perspectiveBelow"/>
            <a:lightRig rig="threePt" dir="t"/>
          </a:scene3d>
        </p:spPr>
        <p:txBody>
          <a:bodyPr>
            <a:normAutofit fontScale="90000"/>
          </a:bodyPr>
          <a:lstStyle/>
          <a:p>
            <a:r>
              <a:rPr lang="en-US" altLang="zh-TW" dirty="0" smtClean="0"/>
              <a:t/>
            </a:r>
            <a:br>
              <a:rPr lang="en-US" altLang="zh-TW" dirty="0" smtClean="0"/>
            </a:br>
            <a:r>
              <a:rPr lang="zh-TW" altLang="zh-TW" b="1" dirty="0" smtClean="0"/>
              <a:t>民國二十四年刑法</a:t>
            </a:r>
            <a:r>
              <a:rPr lang="en-US" altLang="zh-TW" dirty="0" smtClean="0"/>
              <a:t/>
            </a:r>
            <a:br>
              <a:rPr lang="en-US" altLang="zh-TW" dirty="0" smtClean="0"/>
            </a:br>
            <a:endParaRPr lang="zh-TW" altLang="en-US" dirty="0"/>
          </a:p>
        </p:txBody>
      </p:sp>
      <p:sp>
        <p:nvSpPr>
          <p:cNvPr id="3" name="內容版面配置區 2"/>
          <p:cNvSpPr>
            <a:spLocks noGrp="1"/>
          </p:cNvSpPr>
          <p:nvPr>
            <p:ph idx="1"/>
          </p:nvPr>
        </p:nvSpPr>
        <p:spPr>
          <a:xfrm>
            <a:off x="0" y="1340768"/>
            <a:ext cx="9144000" cy="5517232"/>
          </a:xfrm>
          <a:solidFill>
            <a:schemeClr val="bg2"/>
          </a:solidFill>
        </p:spPr>
        <p:txBody>
          <a:bodyPr>
            <a:noAutofit/>
          </a:bodyPr>
          <a:lstStyle/>
          <a:p>
            <a:r>
              <a:rPr lang="zh-TW" altLang="zh-TW" sz="2800" dirty="0" smtClean="0">
                <a:latin typeface="+mn-ea"/>
              </a:rPr>
              <a:t>「尊尊」和「親親」兩方面的宗法倫理思想遺緒猶存，而體現在刑法上的，如誣告直系血親尊親屬罪（第</a:t>
            </a:r>
            <a:r>
              <a:rPr lang="en-US" altLang="zh-TW" sz="2800" dirty="0" smtClean="0">
                <a:latin typeface="+mn-ea"/>
              </a:rPr>
              <a:t>170</a:t>
            </a:r>
            <a:r>
              <a:rPr lang="zh-TW" altLang="zh-TW" sz="2800" dirty="0" smtClean="0">
                <a:latin typeface="+mn-ea"/>
              </a:rPr>
              <a:t>條）、侵害直系血親尊親屬屍體墳墓罪（第</a:t>
            </a:r>
            <a:r>
              <a:rPr lang="en-US" altLang="zh-TW" sz="2800" dirty="0" smtClean="0">
                <a:latin typeface="+mn-ea"/>
              </a:rPr>
              <a:t>295</a:t>
            </a:r>
            <a:r>
              <a:rPr lang="zh-TW" altLang="zh-TW" sz="2800" dirty="0" smtClean="0">
                <a:latin typeface="+mn-ea"/>
              </a:rPr>
              <a:t>條）、剝奪直系血親尊親屬行動自由罪（第</a:t>
            </a:r>
            <a:r>
              <a:rPr lang="en-US" altLang="zh-TW" sz="2800" dirty="0" smtClean="0">
                <a:latin typeface="+mn-ea"/>
              </a:rPr>
              <a:t>303</a:t>
            </a:r>
            <a:r>
              <a:rPr lang="zh-TW" altLang="zh-TW" sz="2800" dirty="0" smtClean="0">
                <a:latin typeface="+mn-ea"/>
              </a:rPr>
              <a:t>條）、殺直系血親尊親屬罪（第</a:t>
            </a:r>
            <a:r>
              <a:rPr lang="en-US" altLang="zh-TW" sz="2800" dirty="0" smtClean="0">
                <a:latin typeface="+mn-ea"/>
              </a:rPr>
              <a:t>272</a:t>
            </a:r>
            <a:r>
              <a:rPr lang="zh-TW" altLang="zh-TW" sz="2800" dirty="0" smtClean="0">
                <a:latin typeface="+mn-ea"/>
              </a:rPr>
              <a:t>條）等。至於因親屬關係而得減免刑罰的條款，例如：配偶、五親等內之血親或三親等內之姻親圖利犯人或依法逮捕拘禁之脫逃人，犯藏匿人犯或湮滅刑事證據罪者，減輕或免除其刑（第</a:t>
            </a:r>
            <a:r>
              <a:rPr lang="en-US" altLang="zh-TW" sz="2800" dirty="0" smtClean="0">
                <a:latin typeface="+mn-ea"/>
              </a:rPr>
              <a:t>167</a:t>
            </a:r>
            <a:r>
              <a:rPr lang="zh-TW" altLang="zh-TW" sz="2800" dirty="0" smtClean="0">
                <a:latin typeface="+mn-ea"/>
              </a:rPr>
              <a:t>條）</a:t>
            </a:r>
            <a:endParaRPr lang="en-US" altLang="zh-TW" sz="2800" dirty="0" smtClean="0">
              <a:latin typeface="+mn-ea"/>
            </a:endParaRPr>
          </a:p>
          <a:p>
            <a:r>
              <a:rPr lang="zh-TW" altLang="zh-TW" sz="2800" dirty="0" smtClean="0">
                <a:solidFill>
                  <a:srgbClr val="FF0000"/>
                </a:solidFill>
                <a:latin typeface="+mn-ea"/>
              </a:rPr>
              <a:t>即使近代刑法的法理趨勢是由家族倫理主義走向個人自由主義，但是體現家族主義的綱常倫理思想，並沒有完全被立法者拋棄，而是在有限度的範圍內繼承下來，並沿用到現在</a:t>
            </a:r>
            <a:endParaRPr lang="en-US" altLang="zh-TW" sz="2800" dirty="0" smtClean="0">
              <a:solidFill>
                <a:srgbClr val="FF0000"/>
              </a:solidFill>
              <a:latin typeface="+mn-ea"/>
            </a:endParaRPr>
          </a:p>
        </p:txBody>
      </p:sp>
      <p:pic>
        <p:nvPicPr>
          <p:cNvPr id="4100" name="Picture 4" descr="C:\Program Files\Microsoft Office\MEDIA\OFFICE12\Lines\BD21332_.gif"/>
          <p:cNvPicPr>
            <a:picLocks noChangeAspect="1" noChangeArrowheads="1"/>
          </p:cNvPicPr>
          <p:nvPr/>
        </p:nvPicPr>
        <p:blipFill>
          <a:blip r:embed="rId3" cstate="print"/>
          <a:srcRect/>
          <a:stretch>
            <a:fillRect/>
          </a:stretch>
        </p:blipFill>
        <p:spPr bwMode="auto">
          <a:xfrm>
            <a:off x="539552" y="980728"/>
            <a:ext cx="7848872" cy="285750"/>
          </a:xfrm>
          <a:prstGeom prst="rect">
            <a:avLst/>
          </a:prstGeom>
          <a:noFill/>
        </p:spPr>
      </p:pic>
      <p:pic>
        <p:nvPicPr>
          <p:cNvPr id="5" name="Picture 4" descr="C:\Program Files\Microsoft Office\MEDIA\OFFICE12\Lines\BD21332_.gif"/>
          <p:cNvPicPr>
            <a:picLocks noChangeAspect="1" noChangeArrowheads="1"/>
          </p:cNvPicPr>
          <p:nvPr/>
        </p:nvPicPr>
        <p:blipFill>
          <a:blip r:embed="rId3" cstate="print"/>
          <a:srcRect/>
          <a:stretch>
            <a:fillRect/>
          </a:stretch>
        </p:blipFill>
        <p:spPr bwMode="auto">
          <a:xfrm>
            <a:off x="251520" y="0"/>
            <a:ext cx="8568952" cy="285750"/>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260648"/>
            <a:ext cx="8064896" cy="1082384"/>
          </a:xfrm>
          <a:solidFill>
            <a:schemeClr val="accent6">
              <a:lumMod val="40000"/>
              <a:lumOff val="60000"/>
            </a:schemeClr>
          </a:solidFill>
        </p:spPr>
        <p:txBody>
          <a:bodyPr>
            <a:noAutofit/>
          </a:bodyPr>
          <a:lstStyle/>
          <a:p>
            <a:r>
              <a:rPr lang="en-US" altLang="zh-TW" sz="6600" b="1" dirty="0" smtClean="0"/>
              <a:t/>
            </a:r>
            <a:br>
              <a:rPr lang="en-US" altLang="zh-TW" sz="6600" b="1" dirty="0" smtClean="0"/>
            </a:br>
            <a:r>
              <a:rPr lang="zh-TW" altLang="zh-TW" sz="6600" b="1" dirty="0" smtClean="0"/>
              <a:t>参、現行刑法規制</a:t>
            </a:r>
            <a:r>
              <a:rPr lang="zh-TW" altLang="zh-TW" sz="6600" dirty="0" smtClean="0"/>
              <a:t/>
            </a:r>
            <a:br>
              <a:rPr lang="zh-TW" altLang="zh-TW" sz="6600" dirty="0" smtClean="0"/>
            </a:br>
            <a:endParaRPr lang="zh-TW" altLang="en-US" sz="6600" b="1" dirty="0">
              <a:solidFill>
                <a:srgbClr val="002060"/>
              </a:solidFill>
              <a:latin typeface="標楷體" pitchFamily="65" charset="-120"/>
              <a:ea typeface="標楷體" pitchFamily="65" charset="-120"/>
            </a:endParaRPr>
          </a:p>
        </p:txBody>
      </p:sp>
      <p:sp>
        <p:nvSpPr>
          <p:cNvPr id="3" name="內容版面配置區 2"/>
          <p:cNvSpPr>
            <a:spLocks noGrp="1"/>
          </p:cNvSpPr>
          <p:nvPr>
            <p:ph idx="1"/>
          </p:nvPr>
        </p:nvSpPr>
        <p:spPr>
          <a:xfrm>
            <a:off x="179512" y="2060848"/>
            <a:ext cx="8784976" cy="4263752"/>
          </a:xfrm>
          <a:solidFill>
            <a:schemeClr val="bg1"/>
          </a:solidFill>
        </p:spPr>
        <p:txBody>
          <a:bodyPr>
            <a:normAutofit/>
          </a:bodyPr>
          <a:lstStyle/>
          <a:p>
            <a:r>
              <a:rPr lang="zh-TW" altLang="zh-TW" sz="4800" b="1" dirty="0" smtClean="0">
                <a:latin typeface="+mn-ea"/>
              </a:rPr>
              <a:t>普通傷害、重傷罪</a:t>
            </a:r>
            <a:r>
              <a:rPr lang="en-US" altLang="zh-TW" sz="4800" b="1" dirty="0" smtClean="0">
                <a:latin typeface="+mn-ea"/>
              </a:rPr>
              <a:t>(</a:t>
            </a:r>
            <a:r>
              <a:rPr lang="zh-TW" altLang="en-US" sz="4800" b="1" dirty="0" smtClean="0">
                <a:latin typeface="+mn-ea"/>
              </a:rPr>
              <a:t>刑</a:t>
            </a:r>
            <a:r>
              <a:rPr lang="en-US" altLang="zh-TW" sz="4800" b="1" dirty="0" smtClean="0">
                <a:latin typeface="+mn-ea"/>
              </a:rPr>
              <a:t>277</a:t>
            </a:r>
            <a:r>
              <a:rPr lang="zh-TW" altLang="en-US" sz="4800" b="1" dirty="0" smtClean="0">
                <a:latin typeface="+mn-ea"/>
              </a:rPr>
              <a:t>、</a:t>
            </a:r>
            <a:r>
              <a:rPr lang="en-US" altLang="zh-TW" sz="4800" b="1" dirty="0" smtClean="0">
                <a:latin typeface="+mn-ea"/>
              </a:rPr>
              <a:t>278)</a:t>
            </a:r>
          </a:p>
          <a:p>
            <a:r>
              <a:rPr lang="zh-TW" altLang="zh-TW" sz="4800" b="1" dirty="0" smtClean="0">
                <a:latin typeface="+mn-ea"/>
              </a:rPr>
              <a:t>妨害自然發育罪</a:t>
            </a:r>
            <a:r>
              <a:rPr lang="en-US" altLang="zh-TW" sz="4800" b="1" dirty="0" smtClean="0">
                <a:latin typeface="+mn-ea"/>
              </a:rPr>
              <a:t>(286)</a:t>
            </a:r>
          </a:p>
          <a:p>
            <a:r>
              <a:rPr lang="zh-TW" altLang="zh-TW" sz="4800" b="1" dirty="0" smtClean="0">
                <a:latin typeface="+mn-ea"/>
              </a:rPr>
              <a:t>有義務遺棄罪</a:t>
            </a:r>
            <a:r>
              <a:rPr lang="en-US" altLang="zh-TW" sz="4800" b="1" dirty="0" smtClean="0">
                <a:latin typeface="+mn-ea"/>
              </a:rPr>
              <a:t>(294)</a:t>
            </a:r>
            <a:endParaRPr lang="en-US" altLang="zh-TW" sz="4800" dirty="0" smtClean="0">
              <a:latin typeface="+mn-ea"/>
            </a:endParaRPr>
          </a:p>
        </p:txBody>
      </p:sp>
      <p:pic>
        <p:nvPicPr>
          <p:cNvPr id="7170" name="Picture 2" descr="C:\Program Files\Microsoft Office\MEDIA\OFFICE12\Lines\BD21309_.gif"/>
          <p:cNvPicPr>
            <a:picLocks noChangeAspect="1" noChangeArrowheads="1"/>
          </p:cNvPicPr>
          <p:nvPr/>
        </p:nvPicPr>
        <p:blipFill>
          <a:blip r:embed="rId3" cstate="print"/>
          <a:srcRect/>
          <a:stretch>
            <a:fillRect/>
          </a:stretch>
        </p:blipFill>
        <p:spPr bwMode="auto">
          <a:xfrm>
            <a:off x="539552" y="1340768"/>
            <a:ext cx="8064896" cy="144016"/>
          </a:xfrm>
          <a:prstGeom prst="rect">
            <a:avLst/>
          </a:prstGeom>
          <a:noFill/>
        </p:spPr>
      </p:pic>
      <p:pic>
        <p:nvPicPr>
          <p:cNvPr id="5" name="Picture 2" descr="C:\Program Files\Microsoft Office\MEDIA\OFFICE12\Lines\BD21309_.gif"/>
          <p:cNvPicPr>
            <a:picLocks noChangeAspect="1" noChangeArrowheads="1"/>
          </p:cNvPicPr>
          <p:nvPr/>
        </p:nvPicPr>
        <p:blipFill>
          <a:blip r:embed="rId3" cstate="print"/>
          <a:srcRect/>
          <a:stretch>
            <a:fillRect/>
          </a:stretch>
        </p:blipFill>
        <p:spPr bwMode="auto">
          <a:xfrm>
            <a:off x="539552" y="116632"/>
            <a:ext cx="8064896" cy="144016"/>
          </a:xfrm>
          <a:prstGeom prst="rect">
            <a:avLst/>
          </a:prstGeom>
          <a:noFill/>
        </p:spPr>
      </p:pic>
      <p:pic>
        <p:nvPicPr>
          <p:cNvPr id="6" name="Picture 2" descr="C:\Program Files\Microsoft Office\MEDIA\OFFICE12\Lines\BD21309_.gif"/>
          <p:cNvPicPr>
            <a:picLocks noChangeAspect="1" noChangeArrowheads="1"/>
          </p:cNvPicPr>
          <p:nvPr/>
        </p:nvPicPr>
        <p:blipFill>
          <a:blip r:embed="rId3" cstate="print"/>
          <a:srcRect/>
          <a:stretch>
            <a:fillRect/>
          </a:stretch>
        </p:blipFill>
        <p:spPr bwMode="auto">
          <a:xfrm rot="5400000">
            <a:off x="8190148" y="530932"/>
            <a:ext cx="1368152" cy="539552"/>
          </a:xfrm>
          <a:prstGeom prst="rect">
            <a:avLst/>
          </a:prstGeom>
          <a:noFill/>
        </p:spPr>
      </p:pic>
      <p:pic>
        <p:nvPicPr>
          <p:cNvPr id="7" name="Picture 2" descr="C:\Program Files\Microsoft Office\MEDIA\OFFICE12\Lines\BD21309_.gif"/>
          <p:cNvPicPr>
            <a:picLocks noChangeAspect="1" noChangeArrowheads="1"/>
          </p:cNvPicPr>
          <p:nvPr/>
        </p:nvPicPr>
        <p:blipFill>
          <a:blip r:embed="rId3" cstate="print"/>
          <a:srcRect/>
          <a:stretch>
            <a:fillRect/>
          </a:stretch>
        </p:blipFill>
        <p:spPr bwMode="auto">
          <a:xfrm rot="5400000">
            <a:off x="-418492" y="535124"/>
            <a:ext cx="1368152" cy="531168"/>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188640"/>
            <a:ext cx="7992888" cy="1152128"/>
          </a:xfrm>
        </p:spPr>
        <p:style>
          <a:lnRef idx="1">
            <a:schemeClr val="accent2"/>
          </a:lnRef>
          <a:fillRef idx="2">
            <a:schemeClr val="accent2"/>
          </a:fillRef>
          <a:effectRef idx="1">
            <a:schemeClr val="accent2"/>
          </a:effectRef>
          <a:fontRef idx="minor">
            <a:schemeClr val="dk1"/>
          </a:fontRef>
        </p:style>
        <p:txBody>
          <a:bodyPr/>
          <a:lstStyle/>
          <a:p>
            <a:r>
              <a:rPr lang="zh-TW" altLang="zh-TW" b="1" dirty="0" smtClean="0"/>
              <a:t>普通傷害、重傷罪</a:t>
            </a:r>
            <a:endParaRPr lang="zh-TW" altLang="en-US" b="1" dirty="0"/>
          </a:p>
        </p:txBody>
      </p:sp>
      <p:sp>
        <p:nvSpPr>
          <p:cNvPr id="3" name="內容版面配置區 2"/>
          <p:cNvSpPr>
            <a:spLocks noGrp="1"/>
          </p:cNvSpPr>
          <p:nvPr>
            <p:ph idx="1"/>
          </p:nvPr>
        </p:nvSpPr>
        <p:spPr>
          <a:xfrm>
            <a:off x="0" y="1772816"/>
            <a:ext cx="9144000" cy="4536504"/>
          </a:xfrm>
          <a:solidFill>
            <a:schemeClr val="accent6">
              <a:lumMod val="20000"/>
              <a:lumOff val="80000"/>
            </a:schemeClr>
          </a:solidFill>
        </p:spPr>
        <p:txBody>
          <a:bodyPr>
            <a:normAutofit/>
          </a:bodyPr>
          <a:lstStyle/>
          <a:p>
            <a:r>
              <a:rPr lang="zh-TW" altLang="zh-TW" dirty="0" smtClean="0"/>
              <a:t>刑法第</a:t>
            </a:r>
            <a:r>
              <a:rPr lang="en-US" altLang="zh-TW" dirty="0" smtClean="0"/>
              <a:t>277</a:t>
            </a:r>
            <a:r>
              <a:rPr lang="zh-TW" altLang="zh-TW" dirty="0" smtClean="0"/>
              <a:t>條普通傷害定義，目前通說認為是指身體完整性破壞，兼指一切生理與精神狀態之破壞</a:t>
            </a:r>
            <a:endParaRPr lang="en-US" altLang="zh-TW" dirty="0" smtClean="0"/>
          </a:p>
          <a:p>
            <a:r>
              <a:rPr lang="zh-TW" altLang="en-US" b="1" dirty="0" smtClean="0">
                <a:solidFill>
                  <a:srgbClr val="FF0000"/>
                </a:solidFill>
                <a:latin typeface="標楷體" pitchFamily="65" charset="-120"/>
                <a:ea typeface="標楷體" pitchFamily="65" charset="-120"/>
              </a:rPr>
              <a:t>父母管教</a:t>
            </a:r>
            <a:r>
              <a:rPr lang="en-US" altLang="zh-TW" b="1" dirty="0" smtClean="0">
                <a:solidFill>
                  <a:srgbClr val="FF0000"/>
                </a:solidFill>
                <a:latin typeface="標楷體" pitchFamily="65" charset="-120"/>
                <a:ea typeface="標楷體" pitchFamily="65" charset="-120"/>
              </a:rPr>
              <a:t>:</a:t>
            </a:r>
            <a:r>
              <a:rPr lang="zh-TW" altLang="zh-TW" dirty="0" smtClean="0"/>
              <a:t> 《民法》第</a:t>
            </a:r>
            <a:r>
              <a:rPr lang="en-US" altLang="zh-TW" dirty="0" smtClean="0"/>
              <a:t>1085</a:t>
            </a:r>
            <a:r>
              <a:rPr lang="zh-TW" altLang="zh-TW" dirty="0" smtClean="0"/>
              <a:t>條規定：「父母得於必要範圍內，懲戒其子女」</a:t>
            </a:r>
            <a:endParaRPr lang="en-US" altLang="zh-TW" dirty="0" smtClean="0"/>
          </a:p>
          <a:p>
            <a:r>
              <a:rPr lang="zh-TW" altLang="en-US" b="1" dirty="0" smtClean="0">
                <a:solidFill>
                  <a:srgbClr val="FF0000"/>
                </a:solidFill>
                <a:latin typeface="標楷體" pitchFamily="65" charset="-120"/>
                <a:ea typeface="標楷體" pitchFamily="65" charset="-120"/>
              </a:rPr>
              <a:t>教師體罰</a:t>
            </a:r>
            <a:r>
              <a:rPr lang="en-US" altLang="zh-TW" b="1" dirty="0" smtClean="0">
                <a:solidFill>
                  <a:srgbClr val="FF0000"/>
                </a:solidFill>
                <a:latin typeface="標楷體" pitchFamily="65" charset="-120"/>
                <a:ea typeface="標楷體" pitchFamily="65" charset="-120"/>
              </a:rPr>
              <a:t>:</a:t>
            </a:r>
            <a:r>
              <a:rPr lang="zh-TW" altLang="zh-TW" dirty="0" smtClean="0"/>
              <a:t>「學校訂定教師輔導與管教學生辦法注意事項」</a:t>
            </a:r>
            <a:endParaRPr lang="zh-TW" altLang="en-US" b="1" dirty="0">
              <a:solidFill>
                <a:srgbClr val="FF0000"/>
              </a:solidFill>
              <a:latin typeface="標楷體" pitchFamily="65" charset="-120"/>
              <a:ea typeface="標楷體" pitchFamily="65" charset="-120"/>
            </a:endParaRPr>
          </a:p>
        </p:txBody>
      </p:sp>
      <p:pic>
        <p:nvPicPr>
          <p:cNvPr id="15362" name="Picture 2" descr="C:\Program Files (x86)\Microsoft Office\MEDIA\OFFICE12\Lines\BD21309_.gif"/>
          <p:cNvPicPr>
            <a:picLocks noChangeAspect="1" noChangeArrowheads="1"/>
          </p:cNvPicPr>
          <p:nvPr/>
        </p:nvPicPr>
        <p:blipFill>
          <a:blip r:embed="rId3" cstate="print"/>
          <a:srcRect/>
          <a:stretch>
            <a:fillRect/>
          </a:stretch>
        </p:blipFill>
        <p:spPr bwMode="auto">
          <a:xfrm>
            <a:off x="467544" y="1340768"/>
            <a:ext cx="7992888" cy="72008"/>
          </a:xfrm>
          <a:prstGeom prst="rect">
            <a:avLst/>
          </a:prstGeom>
          <a:noFill/>
        </p:spPr>
      </p:pic>
      <p:pic>
        <p:nvPicPr>
          <p:cNvPr id="5" name="Picture 2" descr="C:\Program Files (x86)\Microsoft Office\MEDIA\OFFICE12\Lines\BD21309_.gif"/>
          <p:cNvPicPr>
            <a:picLocks noChangeAspect="1" noChangeArrowheads="1"/>
          </p:cNvPicPr>
          <p:nvPr/>
        </p:nvPicPr>
        <p:blipFill>
          <a:blip r:embed="rId3" cstate="print"/>
          <a:srcRect/>
          <a:stretch>
            <a:fillRect/>
          </a:stretch>
        </p:blipFill>
        <p:spPr bwMode="auto">
          <a:xfrm>
            <a:off x="467544" y="116632"/>
            <a:ext cx="7992888" cy="72008"/>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980728"/>
          </a:xfrm>
          <a:solidFill>
            <a:srgbClr val="009900"/>
          </a:solidFill>
        </p:spPr>
        <p:txBody>
          <a:bodyPr>
            <a:noAutofit/>
          </a:bodyPr>
          <a:lstStyle/>
          <a:p>
            <a:r>
              <a:rPr lang="zh-TW" altLang="zh-TW" sz="4200" b="1" dirty="0" smtClean="0">
                <a:solidFill>
                  <a:srgbClr val="FFFF00"/>
                </a:solidFill>
              </a:rPr>
              <a:t>妨害自然發育罪</a:t>
            </a:r>
            <a:endParaRPr lang="zh-TW" altLang="en-US" sz="4200" b="1" dirty="0">
              <a:solidFill>
                <a:srgbClr val="FFFF00"/>
              </a:solidFill>
              <a:latin typeface="標楷體" pitchFamily="65" charset="-120"/>
              <a:ea typeface="標楷體" pitchFamily="65" charset="-120"/>
            </a:endParaRPr>
          </a:p>
        </p:txBody>
      </p:sp>
      <p:sp>
        <p:nvSpPr>
          <p:cNvPr id="3" name="內容版面配置區 2"/>
          <p:cNvSpPr>
            <a:spLocks noGrp="1"/>
          </p:cNvSpPr>
          <p:nvPr>
            <p:ph idx="1"/>
          </p:nvPr>
        </p:nvSpPr>
        <p:spPr>
          <a:xfrm>
            <a:off x="107504" y="1124744"/>
            <a:ext cx="8856984" cy="5472608"/>
          </a:xfrm>
          <a:solidFill>
            <a:srgbClr val="CCFF99"/>
          </a:solidFill>
        </p:spPr>
        <p:txBody>
          <a:bodyPr>
            <a:noAutofit/>
          </a:bodyPr>
          <a:lstStyle/>
          <a:p>
            <a:r>
              <a:rPr lang="en-US" altLang="zh-TW" sz="3000" dirty="0" smtClean="0">
                <a:latin typeface="+mn-ea"/>
              </a:rPr>
              <a:t>101</a:t>
            </a:r>
            <a:r>
              <a:rPr lang="zh-TW" altLang="zh-TW" sz="3000" dirty="0" smtClean="0">
                <a:latin typeface="+mn-ea"/>
              </a:rPr>
              <a:t>年修法前僅處罰</a:t>
            </a:r>
            <a:r>
              <a:rPr lang="zh-TW" altLang="en-US" sz="3000" dirty="0" smtClean="0">
                <a:latin typeface="+mn-ea"/>
              </a:rPr>
              <a:t>身體</a:t>
            </a:r>
            <a:r>
              <a:rPr lang="zh-TW" altLang="zh-TW" sz="3000" dirty="0" smtClean="0">
                <a:latin typeface="+mn-ea"/>
              </a:rPr>
              <a:t>上妨害自然發育</a:t>
            </a:r>
            <a:r>
              <a:rPr lang="zh-TW" altLang="en-US" sz="3000" dirty="0" smtClean="0">
                <a:latin typeface="+mn-ea"/>
              </a:rPr>
              <a:t>，</a:t>
            </a:r>
            <a:r>
              <a:rPr lang="zh-TW" altLang="zh-TW" sz="3000" dirty="0" smtClean="0">
                <a:latin typeface="+mn-ea"/>
              </a:rPr>
              <a:t>修法後將身心健全發育納入</a:t>
            </a:r>
            <a:r>
              <a:rPr lang="zh-TW" altLang="en-US" sz="3000" dirty="0" smtClean="0">
                <a:latin typeface="+mn-ea"/>
              </a:rPr>
              <a:t>，</a:t>
            </a:r>
            <a:r>
              <a:rPr lang="zh-TW" altLang="zh-TW" sz="3000" dirty="0" smtClean="0">
                <a:latin typeface="+mn-ea"/>
              </a:rPr>
              <a:t>惟</a:t>
            </a:r>
            <a:r>
              <a:rPr lang="zh-TW" altLang="zh-TW" sz="3000" dirty="0" smtClean="0">
                <a:solidFill>
                  <a:srgbClr val="FF0000"/>
                </a:solidFill>
                <a:latin typeface="+mn-ea"/>
              </a:rPr>
              <a:t>仍無處罰未遂犯</a:t>
            </a:r>
            <a:r>
              <a:rPr lang="zh-TW" altLang="zh-TW" sz="3000" dirty="0" smtClean="0">
                <a:latin typeface="+mn-ea"/>
              </a:rPr>
              <a:t>是其美中不足處</a:t>
            </a:r>
            <a:endParaRPr lang="en-US" altLang="zh-TW" sz="3000" dirty="0" smtClean="0">
              <a:latin typeface="+mn-ea"/>
            </a:endParaRPr>
          </a:p>
          <a:p>
            <a:r>
              <a:rPr lang="zh-TW" altLang="zh-TW" sz="3000" dirty="0" smtClean="0">
                <a:latin typeface="+mn-ea"/>
              </a:rPr>
              <a:t>實務認為：本罪雖未如刑法第</a:t>
            </a:r>
            <a:r>
              <a:rPr lang="en-US" altLang="zh-TW" sz="3000" dirty="0" smtClean="0">
                <a:latin typeface="+mn-ea"/>
              </a:rPr>
              <a:t>126</a:t>
            </a:r>
            <a:r>
              <a:rPr lang="zh-TW" altLang="zh-TW" sz="3000" dirty="0" smtClean="0">
                <a:latin typeface="+mn-ea"/>
              </a:rPr>
              <a:t>條之凌虐人犯罪設有加重結果犯之處罰規定，如因合致本罪之凌虐成傷，致人於死或重傷者，應仍有刑法</a:t>
            </a:r>
            <a:r>
              <a:rPr lang="zh-TW" altLang="zh-TW" sz="3000" dirty="0" smtClean="0">
                <a:solidFill>
                  <a:srgbClr val="FF0000"/>
                </a:solidFill>
                <a:latin typeface="+mn-ea"/>
              </a:rPr>
              <a:t>第</a:t>
            </a:r>
            <a:r>
              <a:rPr lang="en-US" altLang="zh-TW" sz="3000" dirty="0" smtClean="0">
                <a:solidFill>
                  <a:srgbClr val="FF0000"/>
                </a:solidFill>
                <a:latin typeface="+mn-ea"/>
              </a:rPr>
              <a:t>277</a:t>
            </a:r>
            <a:r>
              <a:rPr lang="zh-TW" altLang="zh-TW" sz="3000" dirty="0" smtClean="0">
                <a:solidFill>
                  <a:srgbClr val="FF0000"/>
                </a:solidFill>
                <a:latin typeface="+mn-ea"/>
              </a:rPr>
              <a:t>條第</a:t>
            </a:r>
            <a:r>
              <a:rPr lang="en-US" altLang="zh-TW" sz="3000" dirty="0" smtClean="0">
                <a:solidFill>
                  <a:srgbClr val="FF0000"/>
                </a:solidFill>
                <a:latin typeface="+mn-ea"/>
              </a:rPr>
              <a:t>2</a:t>
            </a:r>
            <a:r>
              <a:rPr lang="zh-TW" altLang="zh-TW" sz="3000" dirty="0" smtClean="0">
                <a:solidFill>
                  <a:srgbClr val="FF0000"/>
                </a:solidFill>
                <a:latin typeface="+mn-ea"/>
              </a:rPr>
              <a:t>項規定之適用</a:t>
            </a:r>
            <a:r>
              <a:rPr lang="zh-TW" altLang="zh-TW" sz="3000" dirty="0" smtClean="0">
                <a:latin typeface="+mn-ea"/>
              </a:rPr>
              <a:t>（</a:t>
            </a:r>
            <a:r>
              <a:rPr lang="en-US" altLang="zh-TW" sz="3000" dirty="0" smtClean="0">
                <a:latin typeface="+mn-ea"/>
              </a:rPr>
              <a:t>96</a:t>
            </a:r>
            <a:r>
              <a:rPr lang="zh-TW" altLang="zh-TW" sz="3000" dirty="0" smtClean="0">
                <a:latin typeface="+mn-ea"/>
              </a:rPr>
              <a:t>年台上字第</a:t>
            </a:r>
            <a:r>
              <a:rPr lang="en-US" altLang="zh-TW" sz="3000" dirty="0" smtClean="0">
                <a:latin typeface="+mn-ea"/>
              </a:rPr>
              <a:t>3481</a:t>
            </a:r>
            <a:r>
              <a:rPr lang="zh-TW" altLang="zh-TW" sz="3000" dirty="0" smtClean="0">
                <a:latin typeface="+mn-ea"/>
              </a:rPr>
              <a:t>號）</a:t>
            </a:r>
            <a:endParaRPr lang="en-US" altLang="zh-TW" sz="3000" dirty="0" smtClean="0">
              <a:latin typeface="+mn-ea"/>
            </a:endParaRPr>
          </a:p>
          <a:p>
            <a:r>
              <a:rPr lang="zh-TW" altLang="zh-TW" sz="3000" dirty="0" smtClean="0">
                <a:latin typeface="+mn-ea"/>
              </a:rPr>
              <a:t>本罪當有其獨自的保護法益與立法目的，於凌虐兒童致死情況，不應</a:t>
            </a:r>
            <a:r>
              <a:rPr lang="zh-TW" altLang="zh-TW" sz="3000" dirty="0" smtClean="0">
                <a:solidFill>
                  <a:srgbClr val="FF0000"/>
                </a:solidFill>
                <a:latin typeface="+mn-ea"/>
              </a:rPr>
              <a:t>直接適用第</a:t>
            </a:r>
            <a:r>
              <a:rPr lang="en-US" altLang="zh-TW" sz="3000" dirty="0" smtClean="0">
                <a:solidFill>
                  <a:srgbClr val="FF0000"/>
                </a:solidFill>
                <a:latin typeface="+mn-ea"/>
              </a:rPr>
              <a:t>277</a:t>
            </a:r>
            <a:r>
              <a:rPr lang="zh-TW" altLang="zh-TW" sz="3000" dirty="0" smtClean="0">
                <a:solidFill>
                  <a:srgbClr val="FF0000"/>
                </a:solidFill>
                <a:latin typeface="+mn-ea"/>
              </a:rPr>
              <a:t>條第</a:t>
            </a:r>
            <a:r>
              <a:rPr lang="en-US" altLang="zh-TW" sz="3000" dirty="0" smtClean="0">
                <a:solidFill>
                  <a:srgbClr val="FF0000"/>
                </a:solidFill>
                <a:latin typeface="+mn-ea"/>
              </a:rPr>
              <a:t>2</a:t>
            </a:r>
            <a:r>
              <a:rPr lang="zh-TW" altLang="zh-TW" sz="3000" dirty="0" smtClean="0">
                <a:solidFill>
                  <a:srgbClr val="FF0000"/>
                </a:solidFill>
                <a:latin typeface="+mn-ea"/>
              </a:rPr>
              <a:t>項</a:t>
            </a:r>
            <a:r>
              <a:rPr lang="zh-TW" altLang="en-US" sz="3000" dirty="0" smtClean="0">
                <a:solidFill>
                  <a:srgbClr val="FF0000"/>
                </a:solidFill>
                <a:latin typeface="+mn-ea"/>
              </a:rPr>
              <a:t>，</a:t>
            </a:r>
            <a:r>
              <a:rPr lang="zh-TW" altLang="zh-TW" sz="3000" dirty="0" smtClean="0">
                <a:latin typeface="+mn-ea"/>
              </a:rPr>
              <a:t>根本解決之道，應仿刑法第</a:t>
            </a:r>
            <a:r>
              <a:rPr lang="en-US" altLang="zh-TW" sz="3000" dirty="0" smtClean="0">
                <a:latin typeface="+mn-ea"/>
              </a:rPr>
              <a:t>126</a:t>
            </a:r>
            <a:r>
              <a:rPr lang="zh-TW" altLang="zh-TW" sz="3000" dirty="0" smtClean="0">
                <a:latin typeface="+mn-ea"/>
              </a:rPr>
              <a:t>條設</a:t>
            </a:r>
            <a:r>
              <a:rPr lang="zh-TW" altLang="zh-TW" sz="3000" dirty="0" smtClean="0">
                <a:solidFill>
                  <a:srgbClr val="FF0000"/>
                </a:solidFill>
                <a:latin typeface="+mn-ea"/>
              </a:rPr>
              <a:t>加重結果犯</a:t>
            </a:r>
            <a:r>
              <a:rPr lang="zh-TW" altLang="zh-TW" sz="3000" dirty="0" smtClean="0">
                <a:latin typeface="+mn-ea"/>
              </a:rPr>
              <a:t>，並賦予更重於傷害致死法定刑，方為正辦</a:t>
            </a:r>
            <a:endParaRPr lang="en-US" altLang="zh-TW" sz="3000" dirty="0" smtClean="0">
              <a:solidFill>
                <a:srgbClr val="FF0000"/>
              </a:solidFill>
              <a:latin typeface="+mn-ea"/>
            </a:endParaRPr>
          </a:p>
        </p:txBody>
      </p:sp>
      <p:pic>
        <p:nvPicPr>
          <p:cNvPr id="16388" name="Picture 4" descr="C:\Program Files (x86)\Microsoft Office\MEDIA\OFFICE12\Lines\BD14538_.gif"/>
          <p:cNvPicPr>
            <a:picLocks noChangeAspect="1" noChangeArrowheads="1"/>
          </p:cNvPicPr>
          <p:nvPr/>
        </p:nvPicPr>
        <p:blipFill>
          <a:blip r:embed="rId3" cstate="print"/>
          <a:srcRect/>
          <a:stretch>
            <a:fillRect/>
          </a:stretch>
        </p:blipFill>
        <p:spPr bwMode="auto">
          <a:xfrm>
            <a:off x="0" y="764704"/>
            <a:ext cx="9144000" cy="398140"/>
          </a:xfrm>
          <a:prstGeom prst="rect">
            <a:avLst/>
          </a:prstGeom>
          <a:noFill/>
        </p:spPr>
      </p:pic>
      <p:pic>
        <p:nvPicPr>
          <p:cNvPr id="8" name="Picture 4" descr="C:\Program Files (x86)\Microsoft Office\MEDIA\OFFICE12\Lines\BD14538_.gif"/>
          <p:cNvPicPr>
            <a:picLocks noChangeAspect="1" noChangeArrowheads="1"/>
          </p:cNvPicPr>
          <p:nvPr/>
        </p:nvPicPr>
        <p:blipFill>
          <a:blip r:embed="rId3" cstate="print"/>
          <a:srcRect/>
          <a:stretch>
            <a:fillRect/>
          </a:stretch>
        </p:blipFill>
        <p:spPr bwMode="auto">
          <a:xfrm>
            <a:off x="0" y="-199070"/>
            <a:ext cx="9144000" cy="398140"/>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58018"/>
          </a:xfrm>
        </p:spPr>
        <p:txBody>
          <a:bodyPr>
            <a:normAutofit fontScale="90000"/>
          </a:bodyPr>
          <a:lstStyle/>
          <a:p>
            <a:endParaRPr lang="zh-TW" altLang="en-US" dirty="0"/>
          </a:p>
        </p:txBody>
      </p:sp>
      <p:sp>
        <p:nvSpPr>
          <p:cNvPr id="3" name="內容版面配置區 2"/>
          <p:cNvSpPr>
            <a:spLocks noGrp="1"/>
          </p:cNvSpPr>
          <p:nvPr>
            <p:ph idx="1"/>
          </p:nvPr>
        </p:nvSpPr>
        <p:spPr>
          <a:xfrm>
            <a:off x="251520" y="476672"/>
            <a:ext cx="8640960" cy="5649491"/>
          </a:xfrm>
        </p:spPr>
        <p:txBody>
          <a:bodyPr>
            <a:normAutofit/>
          </a:bodyPr>
          <a:lstStyle/>
          <a:p>
            <a:r>
              <a:rPr lang="zh-TW" altLang="en-US" sz="3600" dirty="0" smtClean="0">
                <a:solidFill>
                  <a:srgbClr val="FF0000"/>
                </a:solidFill>
                <a:latin typeface="+mn-ea"/>
              </a:rPr>
              <a:t>接續犯</a:t>
            </a:r>
            <a:r>
              <a:rPr lang="en-US" altLang="zh-TW" sz="3600" dirty="0" smtClean="0">
                <a:solidFill>
                  <a:srgbClr val="FF0000"/>
                </a:solidFill>
                <a:latin typeface="+mn-ea"/>
              </a:rPr>
              <a:t>or</a:t>
            </a:r>
            <a:r>
              <a:rPr lang="zh-TW" altLang="en-US" sz="3600" dirty="0" smtClean="0">
                <a:solidFill>
                  <a:srgbClr val="FF0000"/>
                </a:solidFill>
                <a:latin typeface="+mn-ea"/>
              </a:rPr>
              <a:t>一罪一罰</a:t>
            </a:r>
            <a:endParaRPr lang="en-US" altLang="zh-TW" sz="3600" dirty="0" smtClean="0">
              <a:solidFill>
                <a:srgbClr val="FF0000"/>
              </a:solidFill>
              <a:latin typeface="+mn-ea"/>
            </a:endParaRPr>
          </a:p>
          <a:p>
            <a:r>
              <a:rPr lang="zh-TW" altLang="zh-TW" sz="3600" dirty="0" smtClean="0">
                <a:latin typeface="+mn-ea"/>
              </a:rPr>
              <a:t>本文認為雖然凌虐依文義及一般人理解，應指一段長時間虐待行為，構成要件本即預定會有多次重複行為，故為「評價上一罪」，應論以一罪，然在長時間（如數年）凌虐行為若只構成一罪，顯然不符一般民眾法律</a:t>
            </a:r>
            <a:r>
              <a:rPr lang="zh-TW" altLang="zh-TW" sz="3600" dirty="0" smtClean="0">
                <a:latin typeface="+mn-ea"/>
              </a:rPr>
              <a:t>感情，</a:t>
            </a:r>
            <a:r>
              <a:rPr lang="zh-TW" altLang="zh-TW" sz="3600" dirty="0" smtClean="0">
                <a:latin typeface="+mn-ea"/>
              </a:rPr>
              <a:t>故本文採接續犯見解，視情況</a:t>
            </a:r>
            <a:r>
              <a:rPr lang="zh-TW" altLang="en-US" sz="3600" dirty="0" smtClean="0">
                <a:solidFill>
                  <a:srgbClr val="FF0000"/>
                </a:solidFill>
                <a:latin typeface="+mn-ea"/>
              </a:rPr>
              <a:t>仍</a:t>
            </a:r>
            <a:r>
              <a:rPr lang="zh-TW" altLang="zh-TW" sz="3600" dirty="0" smtClean="0">
                <a:solidFill>
                  <a:srgbClr val="FF0000"/>
                </a:solidFill>
                <a:latin typeface="+mn-ea"/>
              </a:rPr>
              <a:t>可成立數罪</a:t>
            </a:r>
            <a:r>
              <a:rPr lang="zh-TW" altLang="zh-TW" sz="3600" dirty="0" smtClean="0">
                <a:latin typeface="+mn-ea"/>
              </a:rPr>
              <a:t>，較能充分評價犯行</a:t>
            </a:r>
            <a:endParaRPr lang="zh-TW" altLang="en-US" sz="3600" dirty="0">
              <a:latin typeface="+mn-ea"/>
            </a:endParaRPr>
          </a:p>
        </p:txBody>
      </p:sp>
    </p:spTree>
  </p:cSld>
  <p:clrMapOvr>
    <a:masterClrMapping/>
  </p:clrMapOvr>
  <p:transition spd="slow">
    <p:wipe dir="d"/>
    <p:sndAc>
      <p:stSnd>
        <p:snd r:embed="rId2" name="voltage.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24744"/>
          </a:xfrm>
          <a:solidFill>
            <a:srgbClr val="FFCCFF"/>
          </a:solidFill>
        </p:spPr>
        <p:txBody>
          <a:bodyPr/>
          <a:lstStyle/>
          <a:p>
            <a:r>
              <a:rPr lang="zh-TW" altLang="zh-TW" b="1" dirty="0" smtClean="0">
                <a:solidFill>
                  <a:srgbClr val="002060"/>
                </a:solidFill>
                <a:latin typeface="+mn-ea"/>
                <a:ea typeface="+mn-ea"/>
              </a:rPr>
              <a:t>《日本兒童虐待防止法》第</a:t>
            </a:r>
            <a:r>
              <a:rPr lang="en-US" altLang="zh-TW" b="1" dirty="0" smtClean="0">
                <a:solidFill>
                  <a:srgbClr val="002060"/>
                </a:solidFill>
                <a:latin typeface="+mn-ea"/>
                <a:ea typeface="+mn-ea"/>
              </a:rPr>
              <a:t>2</a:t>
            </a:r>
            <a:r>
              <a:rPr lang="zh-TW" altLang="zh-TW" b="1" dirty="0" smtClean="0">
                <a:solidFill>
                  <a:srgbClr val="002060"/>
                </a:solidFill>
                <a:latin typeface="+mn-ea"/>
                <a:ea typeface="+mn-ea"/>
              </a:rPr>
              <a:t>條</a:t>
            </a:r>
            <a:endParaRPr lang="zh-TW" altLang="en-US" b="1" dirty="0">
              <a:solidFill>
                <a:srgbClr val="002060"/>
              </a:solidFill>
              <a:latin typeface="+mn-ea"/>
              <a:ea typeface="+mn-ea"/>
            </a:endParaRPr>
          </a:p>
        </p:txBody>
      </p:sp>
      <p:sp>
        <p:nvSpPr>
          <p:cNvPr id="3" name="內容版面配置區 2"/>
          <p:cNvSpPr>
            <a:spLocks noGrp="1"/>
          </p:cNvSpPr>
          <p:nvPr>
            <p:ph idx="1"/>
          </p:nvPr>
        </p:nvSpPr>
        <p:spPr>
          <a:xfrm>
            <a:off x="107504" y="1268760"/>
            <a:ext cx="8856984" cy="5400600"/>
          </a:xfrm>
        </p:spPr>
        <p:txBody>
          <a:bodyPr>
            <a:normAutofit fontScale="77500" lnSpcReduction="20000"/>
          </a:bodyPr>
          <a:lstStyle/>
          <a:p>
            <a:pPr>
              <a:buNone/>
            </a:pPr>
            <a:r>
              <a:rPr lang="zh-TW" altLang="zh-TW" sz="4600" b="1" dirty="0" smtClean="0">
                <a:solidFill>
                  <a:srgbClr val="FF0000"/>
                </a:solidFill>
                <a:latin typeface="+mn-ea"/>
              </a:rPr>
              <a:t>凌虐的行為類型有</a:t>
            </a:r>
            <a:r>
              <a:rPr lang="en-US" altLang="zh-TW" sz="4600" b="1" dirty="0" smtClean="0">
                <a:solidFill>
                  <a:srgbClr val="FF0000"/>
                </a:solidFill>
                <a:latin typeface="+mn-ea"/>
              </a:rPr>
              <a:t>4</a:t>
            </a:r>
            <a:r>
              <a:rPr lang="zh-TW" altLang="zh-TW" sz="4600" b="1" dirty="0" smtClean="0">
                <a:solidFill>
                  <a:srgbClr val="FF0000"/>
                </a:solidFill>
                <a:latin typeface="+mn-ea"/>
              </a:rPr>
              <a:t>種</a:t>
            </a:r>
            <a:r>
              <a:rPr lang="zh-TW" altLang="zh-TW" sz="4600" b="1" dirty="0" smtClean="0">
                <a:solidFill>
                  <a:srgbClr val="FF0000"/>
                </a:solidFill>
                <a:latin typeface="+mn-ea"/>
              </a:rPr>
              <a:t>：</a:t>
            </a:r>
            <a:endParaRPr lang="en-US" altLang="zh-TW" sz="4600" b="1" dirty="0" smtClean="0">
              <a:solidFill>
                <a:srgbClr val="FF0000"/>
              </a:solidFill>
              <a:latin typeface="+mn-ea"/>
            </a:endParaRPr>
          </a:p>
          <a:p>
            <a:pPr>
              <a:buNone/>
            </a:pPr>
            <a:r>
              <a:rPr lang="zh-TW" altLang="zh-TW" sz="3600" dirty="0" smtClean="0">
                <a:latin typeface="+mn-ea"/>
              </a:rPr>
              <a:t>（</a:t>
            </a:r>
            <a:r>
              <a:rPr lang="en-US" altLang="zh-TW" sz="3600" dirty="0" smtClean="0">
                <a:latin typeface="+mn-ea"/>
              </a:rPr>
              <a:t>1</a:t>
            </a:r>
            <a:r>
              <a:rPr lang="zh-TW" altLang="zh-TW" sz="3600" dirty="0" smtClean="0">
                <a:latin typeface="+mn-ea"/>
              </a:rPr>
              <a:t>）</a:t>
            </a:r>
            <a:r>
              <a:rPr lang="zh-TW" altLang="zh-TW" sz="3600" dirty="0" smtClean="0">
                <a:solidFill>
                  <a:srgbClr val="FF0000"/>
                </a:solidFill>
                <a:latin typeface="+mn-ea"/>
              </a:rPr>
              <a:t>肉體虐待</a:t>
            </a:r>
            <a:r>
              <a:rPr lang="zh-TW" altLang="zh-TW" sz="3600" dirty="0" smtClean="0">
                <a:latin typeface="+mn-ea"/>
              </a:rPr>
              <a:t>，意指讓幼童感到肉體上的痛苦</a:t>
            </a:r>
            <a:r>
              <a:rPr lang="zh-TW" altLang="en-US" sz="3600" dirty="0" smtClean="0">
                <a:latin typeface="+mn-ea"/>
              </a:rPr>
              <a:t>、</a:t>
            </a:r>
            <a:r>
              <a:rPr lang="zh-TW" altLang="zh-TW" sz="3600" dirty="0" smtClean="0">
                <a:latin typeface="+mn-ea"/>
              </a:rPr>
              <a:t>產生肉體外傷的</a:t>
            </a:r>
            <a:r>
              <a:rPr lang="zh-TW" altLang="zh-TW" sz="3600" dirty="0" smtClean="0">
                <a:latin typeface="+mn-ea"/>
              </a:rPr>
              <a:t>行為</a:t>
            </a:r>
            <a:endParaRPr lang="en-US" altLang="zh-TW" sz="3600" dirty="0" smtClean="0">
              <a:latin typeface="+mn-ea"/>
            </a:endParaRPr>
          </a:p>
          <a:p>
            <a:pPr>
              <a:buNone/>
            </a:pPr>
            <a:r>
              <a:rPr lang="zh-TW" altLang="zh-TW" sz="3600" dirty="0" smtClean="0">
                <a:latin typeface="+mn-ea"/>
              </a:rPr>
              <a:t>（</a:t>
            </a:r>
            <a:r>
              <a:rPr lang="en-US" altLang="zh-TW" sz="3600" dirty="0" smtClean="0">
                <a:latin typeface="+mn-ea"/>
              </a:rPr>
              <a:t>2</a:t>
            </a:r>
            <a:r>
              <a:rPr lang="zh-TW" altLang="zh-TW" sz="3600" dirty="0" smtClean="0">
                <a:latin typeface="+mn-ea"/>
              </a:rPr>
              <a:t>）</a:t>
            </a:r>
            <a:r>
              <a:rPr lang="zh-TW" altLang="zh-TW" sz="3600" dirty="0" smtClean="0">
                <a:solidFill>
                  <a:srgbClr val="FF0000"/>
                </a:solidFill>
                <a:latin typeface="+mn-ea"/>
              </a:rPr>
              <a:t>精神虐待</a:t>
            </a:r>
            <a:r>
              <a:rPr lang="zh-TW" altLang="zh-TW" sz="3600" dirty="0" smtClean="0">
                <a:latin typeface="+mn-ea"/>
              </a:rPr>
              <a:t>，意指讓幼童發生嚴重心理外傷的言行舉止。所謂嚴重的心理外傷是指會影響其心 理健全發展的</a:t>
            </a:r>
            <a:r>
              <a:rPr lang="en-US" altLang="zh-TW" sz="3600" dirty="0" smtClean="0">
                <a:latin typeface="+mn-ea"/>
              </a:rPr>
              <a:t>PTSD</a:t>
            </a:r>
            <a:r>
              <a:rPr lang="zh-TW" altLang="zh-TW" sz="3600" dirty="0" smtClean="0">
                <a:latin typeface="+mn-ea"/>
              </a:rPr>
              <a:t>或</a:t>
            </a:r>
            <a:r>
              <a:rPr lang="en-US" altLang="zh-TW" sz="3600" dirty="0" smtClean="0">
                <a:latin typeface="+mn-ea"/>
              </a:rPr>
              <a:t>AC</a:t>
            </a:r>
            <a:r>
              <a:rPr lang="zh-TW" altLang="zh-TW" sz="3600" dirty="0" smtClean="0">
                <a:latin typeface="+mn-ea"/>
              </a:rPr>
              <a:t>等重大精神疾病症狀。例如語言暴力、否定、 單方面的恫嚇、忽視、踐踏自尊</a:t>
            </a:r>
            <a:r>
              <a:rPr lang="zh-TW" altLang="zh-TW" sz="3600" dirty="0" smtClean="0">
                <a:latin typeface="+mn-ea"/>
              </a:rPr>
              <a:t>等</a:t>
            </a:r>
            <a:endParaRPr lang="en-US" altLang="zh-TW" sz="3600" dirty="0" smtClean="0">
              <a:latin typeface="+mn-ea"/>
            </a:endParaRPr>
          </a:p>
          <a:p>
            <a:pPr>
              <a:buNone/>
            </a:pPr>
            <a:r>
              <a:rPr lang="zh-TW" altLang="zh-TW" sz="3600" dirty="0" smtClean="0">
                <a:latin typeface="+mn-ea"/>
              </a:rPr>
              <a:t>（</a:t>
            </a:r>
            <a:r>
              <a:rPr lang="en-US" altLang="zh-TW" sz="3600" dirty="0" smtClean="0">
                <a:latin typeface="+mn-ea"/>
              </a:rPr>
              <a:t>3</a:t>
            </a:r>
            <a:r>
              <a:rPr lang="zh-TW" altLang="zh-TW" sz="3600" dirty="0" smtClean="0">
                <a:latin typeface="+mn-ea"/>
              </a:rPr>
              <a:t>）</a:t>
            </a:r>
            <a:r>
              <a:rPr lang="zh-TW" altLang="zh-TW" sz="3600" dirty="0" smtClean="0">
                <a:solidFill>
                  <a:srgbClr val="FF0000"/>
                </a:solidFill>
                <a:latin typeface="+mn-ea"/>
              </a:rPr>
              <a:t>性虐待，亦稱性剝削</a:t>
            </a:r>
            <a:r>
              <a:rPr lang="zh-TW" altLang="zh-TW" sz="3600" dirty="0" smtClean="0">
                <a:latin typeface="+mn-ea"/>
              </a:rPr>
              <a:t>，例如使幼童為性行爲或猥褻行爲、讓幼童觀看行爲人的生殖器或性交行爲</a:t>
            </a:r>
            <a:r>
              <a:rPr lang="zh-TW" altLang="zh-TW" sz="3600" dirty="0" smtClean="0">
                <a:latin typeface="+mn-ea"/>
              </a:rPr>
              <a:t>等</a:t>
            </a:r>
            <a:endParaRPr lang="en-US" altLang="zh-TW" sz="3600" dirty="0" smtClean="0">
              <a:latin typeface="+mn-ea"/>
            </a:endParaRPr>
          </a:p>
          <a:p>
            <a:pPr>
              <a:buNone/>
            </a:pPr>
            <a:r>
              <a:rPr lang="zh-TW" altLang="zh-TW" sz="3600" dirty="0" smtClean="0">
                <a:latin typeface="+mn-ea"/>
              </a:rPr>
              <a:t>（</a:t>
            </a:r>
            <a:r>
              <a:rPr lang="en-US" altLang="zh-TW" sz="3600" dirty="0" smtClean="0">
                <a:latin typeface="+mn-ea"/>
              </a:rPr>
              <a:t>4</a:t>
            </a:r>
            <a:r>
              <a:rPr lang="zh-TW" altLang="zh-TW" sz="3600" dirty="0" smtClean="0">
                <a:latin typeface="+mn-ea"/>
              </a:rPr>
              <a:t>）</a:t>
            </a:r>
            <a:r>
              <a:rPr lang="zh-TW" altLang="zh-TW" sz="3600" dirty="0" smtClean="0">
                <a:solidFill>
                  <a:srgbClr val="FF0000"/>
                </a:solidFill>
                <a:latin typeface="+mn-ea"/>
              </a:rPr>
              <a:t>放任行爲</a:t>
            </a:r>
            <a:r>
              <a:rPr lang="zh-TW" altLang="zh-TW" sz="3600" dirty="0" smtClean="0">
                <a:latin typeface="+mn-ea"/>
              </a:rPr>
              <a:t>，是指嚴重妨礙幼童身心發展的减食、長期間的棄置或怠忽監護、不帶到病院看病、將幼童放置於高溫車廂、不予以正常飲食、讓幼童穿着污穢的内衣不管、無故不讓幼童上學等</a:t>
            </a:r>
            <a:endParaRPr lang="zh-TW" altLang="en-US" sz="3600" dirty="0">
              <a:latin typeface="+mn-ea"/>
            </a:endParaRPr>
          </a:p>
        </p:txBody>
      </p:sp>
    </p:spTree>
  </p:cSld>
  <p:clrMapOvr>
    <a:masterClrMapping/>
  </p:clrMapOvr>
  <p:transition spd="slow">
    <p:wipe dir="d"/>
    <p:sndAc>
      <p:stSnd>
        <p:snd r:embed="rId2" name="voltage.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16632"/>
            <a:ext cx="9144000" cy="864096"/>
          </a:xfrm>
        </p:spPr>
        <p:style>
          <a:lnRef idx="1">
            <a:schemeClr val="accent4"/>
          </a:lnRef>
          <a:fillRef idx="2">
            <a:schemeClr val="accent4"/>
          </a:fillRef>
          <a:effectRef idx="1">
            <a:schemeClr val="accent4"/>
          </a:effectRef>
          <a:fontRef idx="minor">
            <a:schemeClr val="dk1"/>
          </a:fontRef>
        </p:style>
        <p:txBody>
          <a:bodyPr>
            <a:normAutofit/>
          </a:bodyPr>
          <a:lstStyle/>
          <a:p>
            <a:r>
              <a:rPr lang="zh-TW" altLang="zh-TW" sz="4800" b="1" dirty="0" smtClean="0"/>
              <a:t>有義務遺棄罪</a:t>
            </a:r>
            <a:endParaRPr lang="zh-TW" altLang="en-US" sz="4800" b="1" dirty="0">
              <a:latin typeface="標楷體" pitchFamily="65" charset="-120"/>
              <a:ea typeface="標楷體" pitchFamily="65" charset="-120"/>
            </a:endParaRPr>
          </a:p>
        </p:txBody>
      </p:sp>
      <p:sp>
        <p:nvSpPr>
          <p:cNvPr id="3" name="內容版面配置區 2"/>
          <p:cNvSpPr>
            <a:spLocks noGrp="1"/>
          </p:cNvSpPr>
          <p:nvPr>
            <p:ph idx="1"/>
          </p:nvPr>
        </p:nvSpPr>
        <p:spPr>
          <a:xfrm>
            <a:off x="107504" y="1340768"/>
            <a:ext cx="8856984" cy="5256584"/>
          </a:xfrm>
          <a:solidFill>
            <a:schemeClr val="bg2"/>
          </a:solidFill>
        </p:spPr>
        <p:txBody>
          <a:bodyPr>
            <a:normAutofit lnSpcReduction="10000"/>
          </a:bodyPr>
          <a:lstStyle/>
          <a:p>
            <a:endParaRPr lang="en-US" altLang="zh-TW" dirty="0" smtClean="0">
              <a:latin typeface="標楷體" pitchFamily="65" charset="-120"/>
              <a:ea typeface="標楷體" pitchFamily="65" charset="-120"/>
            </a:endParaRPr>
          </a:p>
          <a:p>
            <a:r>
              <a:rPr lang="zh-TW" altLang="zh-TW" dirty="0" smtClean="0">
                <a:latin typeface="+mn-ea"/>
              </a:rPr>
              <a:t>本罪主體須為依法令或契約負有扶助、養育或保護義務之人，例如父母對子女依民法第</a:t>
            </a:r>
            <a:r>
              <a:rPr lang="en-US" altLang="zh-TW" dirty="0" smtClean="0">
                <a:latin typeface="+mn-ea"/>
              </a:rPr>
              <a:t>1084</a:t>
            </a:r>
            <a:r>
              <a:rPr lang="zh-TW" altLang="zh-TW" dirty="0" smtClean="0">
                <a:latin typeface="+mn-ea"/>
              </a:rPr>
              <a:t>、</a:t>
            </a:r>
            <a:r>
              <a:rPr lang="en-US" altLang="zh-TW" dirty="0" smtClean="0">
                <a:latin typeface="+mn-ea"/>
              </a:rPr>
              <a:t>1086</a:t>
            </a:r>
            <a:r>
              <a:rPr lang="zh-TW" altLang="zh-TW" dirty="0" smtClean="0">
                <a:latin typeface="+mn-ea"/>
              </a:rPr>
              <a:t>、</a:t>
            </a:r>
            <a:r>
              <a:rPr lang="en-US" altLang="zh-TW" dirty="0" smtClean="0">
                <a:latin typeface="+mn-ea"/>
              </a:rPr>
              <a:t>1089</a:t>
            </a:r>
            <a:r>
              <a:rPr lang="zh-TW" altLang="zh-TW" dirty="0" smtClean="0">
                <a:latin typeface="+mn-ea"/>
              </a:rPr>
              <a:t>條之保護、監督義務</a:t>
            </a:r>
            <a:endParaRPr lang="en-US" altLang="zh-TW" dirty="0" smtClean="0">
              <a:latin typeface="+mn-ea"/>
            </a:endParaRPr>
          </a:p>
          <a:p>
            <a:r>
              <a:rPr lang="zh-TW" altLang="zh-TW" dirty="0" smtClean="0">
                <a:latin typeface="+mn-ea"/>
              </a:rPr>
              <a:t>立法院於民國</a:t>
            </a:r>
            <a:r>
              <a:rPr lang="en-US" altLang="zh-TW" dirty="0" smtClean="0">
                <a:latin typeface="+mn-ea"/>
              </a:rPr>
              <a:t>99</a:t>
            </a:r>
            <a:r>
              <a:rPr lang="zh-TW" altLang="zh-TW" dirty="0" smtClean="0">
                <a:latin typeface="+mn-ea"/>
              </a:rPr>
              <a:t>年通過「民法第</a:t>
            </a:r>
            <a:r>
              <a:rPr lang="en-US" altLang="zh-TW" dirty="0" smtClean="0">
                <a:latin typeface="+mn-ea"/>
              </a:rPr>
              <a:t>1118</a:t>
            </a:r>
            <a:r>
              <a:rPr lang="zh-TW" altLang="zh-TW" dirty="0" smtClean="0">
                <a:latin typeface="+mn-ea"/>
              </a:rPr>
              <a:t>條之</a:t>
            </a:r>
            <a:r>
              <a:rPr lang="en-US" altLang="zh-TW" dirty="0" smtClean="0">
                <a:latin typeface="+mn-ea"/>
              </a:rPr>
              <a:t>1</a:t>
            </a:r>
            <a:r>
              <a:rPr lang="zh-TW" altLang="zh-TW" dirty="0" smtClean="0">
                <a:latin typeface="+mn-ea"/>
              </a:rPr>
              <a:t>」、「刑法第</a:t>
            </a:r>
            <a:r>
              <a:rPr lang="en-US" altLang="zh-TW" dirty="0" smtClean="0">
                <a:latin typeface="+mn-ea"/>
              </a:rPr>
              <a:t>294</a:t>
            </a:r>
            <a:r>
              <a:rPr lang="zh-TW" altLang="zh-TW" dirty="0" smtClean="0">
                <a:latin typeface="+mn-ea"/>
              </a:rPr>
              <a:t>條之</a:t>
            </a:r>
            <a:r>
              <a:rPr lang="en-US" altLang="zh-TW" dirty="0" smtClean="0">
                <a:latin typeface="+mn-ea"/>
              </a:rPr>
              <a:t>1</a:t>
            </a:r>
            <a:r>
              <a:rPr lang="zh-TW" altLang="zh-TW" dirty="0" smtClean="0">
                <a:latin typeface="+mn-ea"/>
              </a:rPr>
              <a:t>」修正草案，對於曾經遭受家暴、性侵或遺棄的子女，成年後得請求法院減輕或免除對父母的扶養義務</a:t>
            </a:r>
            <a:endParaRPr lang="en-US" altLang="zh-TW" dirty="0" smtClean="0">
              <a:latin typeface="+mn-ea"/>
            </a:endParaRPr>
          </a:p>
          <a:p>
            <a:r>
              <a:rPr lang="zh-TW" altLang="en-US" dirty="0" smtClean="0">
                <a:latin typeface="+mn-ea"/>
              </a:rPr>
              <a:t>刑法</a:t>
            </a:r>
            <a:r>
              <a:rPr lang="en-US" altLang="zh-TW" dirty="0" smtClean="0">
                <a:latin typeface="+mn-ea"/>
              </a:rPr>
              <a:t>295</a:t>
            </a:r>
            <a:r>
              <a:rPr lang="zh-TW" altLang="en-US" dirty="0" smtClean="0">
                <a:latin typeface="+mn-ea"/>
              </a:rPr>
              <a:t>條</a:t>
            </a:r>
            <a:r>
              <a:rPr lang="en-US" altLang="zh-TW" dirty="0" smtClean="0">
                <a:latin typeface="+mn-ea"/>
              </a:rPr>
              <a:t>:</a:t>
            </a:r>
            <a:r>
              <a:rPr lang="zh-TW" altLang="en-US" dirty="0" smtClean="0">
                <a:latin typeface="+mn-ea"/>
              </a:rPr>
              <a:t>對於直系血親尊親屬犯第二百九十四條之罪者，</a:t>
            </a:r>
            <a:r>
              <a:rPr lang="zh-TW" altLang="en-US" dirty="0" smtClean="0">
                <a:solidFill>
                  <a:srgbClr val="FF0000"/>
                </a:solidFill>
                <a:latin typeface="+mn-ea"/>
              </a:rPr>
              <a:t>加重其刑至二分之一</a:t>
            </a:r>
            <a:endParaRPr lang="en-US" altLang="zh-TW" dirty="0" smtClean="0">
              <a:solidFill>
                <a:srgbClr val="FF0000"/>
              </a:solidFill>
              <a:latin typeface="+mn-ea"/>
            </a:endParaRPr>
          </a:p>
          <a:p>
            <a:endParaRPr lang="zh-TW" altLang="en-US" sz="2400" dirty="0"/>
          </a:p>
        </p:txBody>
      </p:sp>
      <p:pic>
        <p:nvPicPr>
          <p:cNvPr id="14338" name="Picture 2" descr="C:\Program Files (x86)\Microsoft Office\MEDIA\OFFICE12\Lines\BD21322_.gif"/>
          <p:cNvPicPr>
            <a:picLocks noChangeAspect="1" noChangeArrowheads="1"/>
          </p:cNvPicPr>
          <p:nvPr/>
        </p:nvPicPr>
        <p:blipFill>
          <a:blip r:embed="rId3" cstate="print"/>
          <a:srcRect/>
          <a:stretch>
            <a:fillRect/>
          </a:stretch>
        </p:blipFill>
        <p:spPr bwMode="auto">
          <a:xfrm>
            <a:off x="0" y="980728"/>
            <a:ext cx="9144000" cy="261744"/>
          </a:xfrm>
          <a:prstGeom prst="rect">
            <a:avLst/>
          </a:prstGeom>
          <a:noFill/>
        </p:spPr>
      </p:pic>
      <p:pic>
        <p:nvPicPr>
          <p:cNvPr id="5" name="Picture 2" descr="C:\Program Files (x86)\Microsoft Office\MEDIA\OFFICE12\Lines\BD21322_.gif"/>
          <p:cNvPicPr>
            <a:picLocks noChangeAspect="1" noChangeArrowheads="1"/>
          </p:cNvPicPr>
          <p:nvPr/>
        </p:nvPicPr>
        <p:blipFill>
          <a:blip r:embed="rId3" cstate="print"/>
          <a:srcRect/>
          <a:stretch>
            <a:fillRect/>
          </a:stretch>
        </p:blipFill>
        <p:spPr bwMode="auto">
          <a:xfrm>
            <a:off x="0" y="6669360"/>
            <a:ext cx="9144000" cy="188640"/>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648"/>
            <a:ext cx="8229600" cy="43204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txBody>
          <a:bodyPr>
            <a:normAutofit fontScale="90000"/>
          </a:bodyPr>
          <a:lstStyle/>
          <a:p>
            <a:endParaRPr lang="zh-TW" altLang="en-US" dirty="0"/>
          </a:p>
        </p:txBody>
      </p:sp>
      <p:sp>
        <p:nvSpPr>
          <p:cNvPr id="3" name="內容版面配置區 2"/>
          <p:cNvSpPr>
            <a:spLocks noGrp="1"/>
          </p:cNvSpPr>
          <p:nvPr>
            <p:ph idx="1"/>
          </p:nvPr>
        </p:nvSpPr>
        <p:spPr>
          <a:xfrm>
            <a:off x="179512" y="764704"/>
            <a:ext cx="8784976" cy="5904656"/>
          </a:xfrm>
          <a:solidFill>
            <a:schemeClr val="bg1"/>
          </a:solidFill>
        </p:spPr>
        <p:txBody>
          <a:bodyPr>
            <a:normAutofit lnSpcReduction="10000"/>
          </a:bodyPr>
          <a:lstStyle/>
          <a:p>
            <a:endParaRPr lang="en-US" altLang="zh-TW" dirty="0" smtClean="0">
              <a:latin typeface="標楷體" pitchFamily="65" charset="-120"/>
              <a:ea typeface="標楷體" pitchFamily="65" charset="-120"/>
            </a:endParaRPr>
          </a:p>
          <a:p>
            <a:r>
              <a:rPr lang="zh-TW" altLang="zh-TW" dirty="0" smtClean="0">
                <a:latin typeface="+mn-ea"/>
              </a:rPr>
              <a:t>本次修法重在喚醒為人父母者角色，同時亦宣示孝道扶養義務已不再像傳統儒家觀念那般僵化生硬，而是</a:t>
            </a:r>
            <a:r>
              <a:rPr lang="zh-TW" altLang="zh-TW" dirty="0" smtClean="0">
                <a:solidFill>
                  <a:srgbClr val="FF0000"/>
                </a:solidFill>
                <a:latin typeface="+mn-ea"/>
              </a:rPr>
              <a:t>依照個案實際情形分別作彈性處理</a:t>
            </a:r>
            <a:r>
              <a:rPr lang="zh-TW" altLang="zh-TW" dirty="0" smtClean="0">
                <a:latin typeface="+mn-ea"/>
              </a:rPr>
              <a:t>，傳統以來「天下無不是的父母」觀念為之丕變</a:t>
            </a:r>
            <a:endParaRPr lang="en-US" altLang="zh-TW" dirty="0" smtClean="0">
              <a:latin typeface="+mn-ea"/>
            </a:endParaRPr>
          </a:p>
          <a:p>
            <a:r>
              <a:rPr lang="zh-TW" altLang="zh-TW" dirty="0" smtClean="0">
                <a:latin typeface="+mn-ea"/>
              </a:rPr>
              <a:t>本文認為解決之道無非二種方法，一種是皆回歸普通規定，不管是父對子、子對父都回到一般</a:t>
            </a:r>
            <a:r>
              <a:rPr lang="zh-TW" altLang="en-US" dirty="0" smtClean="0">
                <a:latin typeface="+mn-ea"/>
              </a:rPr>
              <a:t>遺棄</a:t>
            </a:r>
            <a:r>
              <a:rPr lang="zh-TW" altLang="zh-TW" dirty="0" smtClean="0">
                <a:latin typeface="+mn-ea"/>
              </a:rPr>
              <a:t>、一般殺人罪，另一種是修法讓父對子、子對父皆適用加重條款，至二者加重幅度是否需一致，則屬立法形成範圍。本文</a:t>
            </a:r>
            <a:r>
              <a:rPr lang="zh-TW" altLang="zh-TW" dirty="0" smtClean="0">
                <a:solidFill>
                  <a:srgbClr val="FF0000"/>
                </a:solidFill>
                <a:latin typeface="+mn-ea"/>
              </a:rPr>
              <a:t>贊同二者加重幅度一樣</a:t>
            </a:r>
            <a:r>
              <a:rPr lang="zh-TW" altLang="zh-TW" dirty="0" smtClean="0">
                <a:latin typeface="+mn-ea"/>
              </a:rPr>
              <a:t>，以符憲法位階上平等原則 </a:t>
            </a:r>
            <a:r>
              <a:rPr lang="en-US" altLang="zh-TW" sz="2400" baseline="30000" dirty="0" smtClean="0"/>
              <a:t>	</a:t>
            </a:r>
            <a:endParaRPr lang="zh-TW" altLang="zh-TW" sz="2400" dirty="0" smtClean="0"/>
          </a:p>
          <a:p>
            <a:endParaRPr lang="en-US" altLang="zh-TW" sz="2400" dirty="0" smtClean="0"/>
          </a:p>
          <a:p>
            <a:endParaRPr lang="en-US" altLang="zh-TW" sz="2400" dirty="0" smtClean="0">
              <a:solidFill>
                <a:srgbClr val="FF0000"/>
              </a:solidFill>
            </a:endParaRPr>
          </a:p>
          <a:p>
            <a:endParaRPr lang="zh-TW" altLang="en-US" dirty="0"/>
          </a:p>
        </p:txBody>
      </p:sp>
      <p:pic>
        <p:nvPicPr>
          <p:cNvPr id="4" name="Picture 4" descr="C:\Program Files\Microsoft Office\MEDIA\OFFICE12\Lines\BD21313_.gif"/>
          <p:cNvPicPr>
            <a:picLocks noChangeAspect="1" noChangeArrowheads="1"/>
          </p:cNvPicPr>
          <p:nvPr/>
        </p:nvPicPr>
        <p:blipFill>
          <a:blip r:embed="rId3" cstate="print"/>
          <a:srcRect/>
          <a:stretch>
            <a:fillRect/>
          </a:stretch>
        </p:blipFill>
        <p:spPr bwMode="auto">
          <a:xfrm>
            <a:off x="0" y="0"/>
            <a:ext cx="9144000" cy="692696"/>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274638"/>
            <a:ext cx="8784976" cy="1143000"/>
          </a:xfrm>
          <a:blipFill>
            <a:blip r:embed="rId3" cstate="print"/>
            <a:tile tx="0" ty="0" sx="100000" sy="100000" flip="none" algn="tl"/>
          </a:blipFill>
          <a:scene3d>
            <a:camera prst="orthographicFront"/>
            <a:lightRig rig="threePt" dir="t"/>
          </a:scene3d>
          <a:sp3d>
            <a:bevelT/>
          </a:sp3d>
        </p:spPr>
        <p:txBody>
          <a:bodyPr>
            <a:normAutofit/>
          </a:bodyPr>
          <a:lstStyle/>
          <a:p>
            <a:r>
              <a:rPr lang="zh-TW" altLang="en-US" sz="6000" b="1" dirty="0" smtClean="0">
                <a:solidFill>
                  <a:srgbClr val="3333CC"/>
                </a:solidFill>
                <a:latin typeface="標楷體" pitchFamily="65" charset="-120"/>
                <a:ea typeface="標楷體" pitchFamily="65" charset="-120"/>
              </a:rPr>
              <a:t>個人簡歷</a:t>
            </a:r>
            <a:endParaRPr lang="zh-TW" altLang="en-US" sz="6000" b="1" dirty="0">
              <a:solidFill>
                <a:srgbClr val="3333CC"/>
              </a:solidFill>
              <a:latin typeface="標楷體" pitchFamily="65" charset="-120"/>
              <a:ea typeface="標楷體" pitchFamily="65" charset="-120"/>
            </a:endParaRPr>
          </a:p>
        </p:txBody>
      </p:sp>
      <p:sp>
        <p:nvSpPr>
          <p:cNvPr id="3" name="內容版面配置區 2"/>
          <p:cNvSpPr>
            <a:spLocks noGrp="1"/>
          </p:cNvSpPr>
          <p:nvPr>
            <p:ph idx="1"/>
          </p:nvPr>
        </p:nvSpPr>
        <p:spPr>
          <a:xfrm>
            <a:off x="0" y="1628800"/>
            <a:ext cx="8964488" cy="4657720"/>
          </a:xfrm>
          <a:solidFill>
            <a:schemeClr val="bg1"/>
          </a:solidFill>
        </p:spPr>
        <p:txBody>
          <a:bodyPr>
            <a:normAutofit/>
          </a:bodyPr>
          <a:lstStyle/>
          <a:p>
            <a:pPr algn="ctr">
              <a:buNone/>
            </a:pPr>
            <a:r>
              <a:rPr lang="zh-TW" altLang="en-US" sz="4400" b="1" dirty="0" smtClean="0">
                <a:solidFill>
                  <a:srgbClr val="3333CC"/>
                </a:solidFill>
                <a:latin typeface="+mn-ea"/>
              </a:rPr>
              <a:t> </a:t>
            </a:r>
            <a:endParaRPr lang="en-US" altLang="zh-TW" sz="4400" b="1" dirty="0" smtClean="0">
              <a:solidFill>
                <a:srgbClr val="3333CC"/>
              </a:solidFill>
              <a:latin typeface="+mn-ea"/>
            </a:endParaRPr>
          </a:p>
          <a:p>
            <a:pPr algn="ctr"/>
            <a:r>
              <a:rPr lang="zh-TW" altLang="en-US" sz="4400" b="1" dirty="0" smtClean="0">
                <a:solidFill>
                  <a:srgbClr val="3333CC"/>
                </a:solidFill>
                <a:latin typeface="+mn-ea"/>
              </a:rPr>
              <a:t>空中大學兼任</a:t>
            </a:r>
            <a:r>
              <a:rPr lang="zh-TW" altLang="en-US" sz="4400" b="1" dirty="0">
                <a:solidFill>
                  <a:srgbClr val="3333CC"/>
                </a:solidFill>
                <a:latin typeface="+mn-ea"/>
              </a:rPr>
              <a:t>講師</a:t>
            </a:r>
            <a:endParaRPr lang="en-US" altLang="zh-TW" sz="4400" b="1" dirty="0" smtClean="0">
              <a:solidFill>
                <a:srgbClr val="3333CC"/>
              </a:solidFill>
              <a:latin typeface="+mn-ea"/>
            </a:endParaRPr>
          </a:p>
          <a:p>
            <a:pPr algn="ctr"/>
            <a:r>
              <a:rPr lang="zh-TW" altLang="en-US" sz="4400" b="1" dirty="0" smtClean="0">
                <a:solidFill>
                  <a:srgbClr val="3333CC"/>
                </a:solidFill>
                <a:latin typeface="+mn-ea"/>
              </a:rPr>
              <a:t> 輔仁大學法學院</a:t>
            </a:r>
            <a:r>
              <a:rPr lang="en-US" altLang="zh-TW" sz="4400" b="1" dirty="0" smtClean="0">
                <a:solidFill>
                  <a:srgbClr val="3333CC"/>
                </a:solidFill>
                <a:latin typeface="+mn-ea"/>
              </a:rPr>
              <a:t>(</a:t>
            </a:r>
            <a:r>
              <a:rPr lang="zh-TW" altLang="en-US" sz="4400" b="1" dirty="0" smtClean="0">
                <a:solidFill>
                  <a:srgbClr val="3333CC"/>
                </a:solidFill>
                <a:latin typeface="+mn-ea"/>
              </a:rPr>
              <a:t>刑法組</a:t>
            </a:r>
            <a:r>
              <a:rPr lang="en-US" altLang="zh-TW" sz="4400" b="1" dirty="0" smtClean="0">
                <a:solidFill>
                  <a:srgbClr val="3333CC"/>
                </a:solidFill>
                <a:latin typeface="+mn-ea"/>
              </a:rPr>
              <a:t>)</a:t>
            </a:r>
          </a:p>
          <a:p>
            <a:pPr algn="ctr">
              <a:buNone/>
            </a:pPr>
            <a:r>
              <a:rPr lang="zh-TW" altLang="en-US" sz="4400" b="1" dirty="0" smtClean="0">
                <a:solidFill>
                  <a:srgbClr val="3333CC"/>
                </a:solidFill>
                <a:latin typeface="+mn-ea"/>
              </a:rPr>
              <a:t>博士</a:t>
            </a:r>
            <a:r>
              <a:rPr lang="zh-TW" altLang="en-US" sz="4400" b="1" dirty="0" smtClean="0">
                <a:solidFill>
                  <a:srgbClr val="3333CC"/>
                </a:solidFill>
                <a:latin typeface="+mn-ea"/>
              </a:rPr>
              <a:t>候選人</a:t>
            </a:r>
            <a:endParaRPr lang="zh-TW" altLang="en-US" sz="4400" b="1" dirty="0">
              <a:solidFill>
                <a:srgbClr val="3333CC"/>
              </a:solidFill>
              <a:latin typeface="+mn-ea"/>
            </a:endParaRPr>
          </a:p>
        </p:txBody>
      </p:sp>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solidFill>
            <a:schemeClr val="accent6">
              <a:lumMod val="60000"/>
              <a:lumOff val="40000"/>
            </a:schemeClr>
          </a:solidFill>
        </p:spPr>
        <p:txBody>
          <a:bodyPr>
            <a:normAutofit/>
          </a:bodyPr>
          <a:lstStyle/>
          <a:p>
            <a:r>
              <a:rPr lang="zh-TW" altLang="en-US" sz="5400" b="1" dirty="0" smtClean="0">
                <a:latin typeface="+mn-ea"/>
                <a:ea typeface="+mn-ea"/>
              </a:rPr>
              <a:t>外國立法例</a:t>
            </a:r>
            <a:r>
              <a:rPr lang="en-US" altLang="zh-TW" sz="5400" b="1" dirty="0" smtClean="0">
                <a:latin typeface="+mn-ea"/>
                <a:ea typeface="+mn-ea"/>
              </a:rPr>
              <a:t>-</a:t>
            </a:r>
            <a:r>
              <a:rPr lang="zh-TW" altLang="en-US" sz="5400" b="1" dirty="0" smtClean="0"/>
              <a:t>日本</a:t>
            </a:r>
            <a:endParaRPr lang="zh-TW" altLang="en-US" sz="5400" b="1" dirty="0"/>
          </a:p>
        </p:txBody>
      </p:sp>
      <p:sp>
        <p:nvSpPr>
          <p:cNvPr id="3" name="內容版面配置區 2"/>
          <p:cNvSpPr>
            <a:spLocks noGrp="1"/>
          </p:cNvSpPr>
          <p:nvPr>
            <p:ph idx="1"/>
          </p:nvPr>
        </p:nvSpPr>
        <p:spPr/>
        <p:txBody>
          <a:bodyPr>
            <a:noAutofit/>
          </a:bodyPr>
          <a:lstStyle/>
          <a:p>
            <a:r>
              <a:rPr lang="zh-TW" altLang="en-US" dirty="0" smtClean="0">
                <a:latin typeface="+mn-ea"/>
              </a:rPr>
              <a:t>日本刑法第</a:t>
            </a:r>
            <a:r>
              <a:rPr lang="en-US" altLang="zh-TW" dirty="0" smtClean="0">
                <a:latin typeface="+mn-ea"/>
              </a:rPr>
              <a:t>204</a:t>
            </a:r>
            <a:r>
              <a:rPr lang="zh-TW" altLang="en-US" dirty="0" smtClean="0">
                <a:latin typeface="+mn-ea"/>
              </a:rPr>
              <a:t>條</a:t>
            </a:r>
            <a:r>
              <a:rPr lang="en-US" altLang="zh-TW" dirty="0" smtClean="0">
                <a:latin typeface="+mn-ea"/>
              </a:rPr>
              <a:t>:</a:t>
            </a:r>
            <a:r>
              <a:rPr lang="zh-TW" altLang="en-US" dirty="0" smtClean="0">
                <a:latin typeface="+mn-ea"/>
              </a:rPr>
              <a:t>傷害人隻身體者，處十年以下懲役或</a:t>
            </a:r>
            <a:r>
              <a:rPr lang="en-US" altLang="zh-TW" dirty="0" smtClean="0">
                <a:latin typeface="+mn-ea"/>
              </a:rPr>
              <a:t>50</a:t>
            </a:r>
            <a:r>
              <a:rPr lang="zh-TW" altLang="en-US" dirty="0" smtClean="0">
                <a:latin typeface="+mn-ea"/>
              </a:rPr>
              <a:t>萬元以下罰金</a:t>
            </a:r>
            <a:endParaRPr lang="en-US" altLang="zh-TW" dirty="0" smtClean="0">
              <a:latin typeface="+mn-ea"/>
            </a:endParaRPr>
          </a:p>
          <a:p>
            <a:r>
              <a:rPr lang="zh-TW" altLang="en-US" dirty="0" smtClean="0">
                <a:latin typeface="+mn-ea"/>
              </a:rPr>
              <a:t>第</a:t>
            </a:r>
            <a:r>
              <a:rPr lang="en-US" altLang="zh-TW" dirty="0" smtClean="0">
                <a:latin typeface="+mn-ea"/>
              </a:rPr>
              <a:t>205</a:t>
            </a:r>
            <a:r>
              <a:rPr lang="zh-TW" altLang="en-US" dirty="0" smtClean="0">
                <a:latin typeface="+mn-ea"/>
              </a:rPr>
              <a:t>條</a:t>
            </a:r>
            <a:r>
              <a:rPr lang="en-US" altLang="zh-TW" dirty="0" smtClean="0">
                <a:latin typeface="+mn-ea"/>
              </a:rPr>
              <a:t>:</a:t>
            </a:r>
            <a:r>
              <a:rPr lang="zh-TW" altLang="en-US" dirty="0" smtClean="0">
                <a:latin typeface="+mn-ea"/>
              </a:rPr>
              <a:t>傷害身體因而致人於死者，處</a:t>
            </a:r>
            <a:r>
              <a:rPr lang="en-US" altLang="zh-TW" dirty="0" smtClean="0">
                <a:latin typeface="+mn-ea"/>
              </a:rPr>
              <a:t>3</a:t>
            </a:r>
            <a:r>
              <a:rPr lang="zh-TW" altLang="en-US" dirty="0" smtClean="0">
                <a:latin typeface="+mn-ea"/>
              </a:rPr>
              <a:t>年以上懲役</a:t>
            </a:r>
            <a:endParaRPr lang="en-US" altLang="zh-TW" dirty="0" smtClean="0">
              <a:latin typeface="+mn-ea"/>
            </a:endParaRPr>
          </a:p>
          <a:p>
            <a:r>
              <a:rPr lang="zh-TW" altLang="en-US" dirty="0" smtClean="0">
                <a:latin typeface="+mn-ea"/>
              </a:rPr>
              <a:t>第</a:t>
            </a:r>
            <a:r>
              <a:rPr lang="en-US" altLang="zh-TW" dirty="0" smtClean="0">
                <a:latin typeface="+mn-ea"/>
              </a:rPr>
              <a:t>218</a:t>
            </a:r>
            <a:r>
              <a:rPr lang="zh-TW" altLang="en-US" dirty="0" smtClean="0">
                <a:latin typeface="+mn-ea"/>
              </a:rPr>
              <a:t>條</a:t>
            </a:r>
            <a:r>
              <a:rPr lang="en-US" altLang="zh-TW" dirty="0" smtClean="0">
                <a:latin typeface="+mn-ea"/>
              </a:rPr>
              <a:t>:</a:t>
            </a:r>
            <a:r>
              <a:rPr lang="zh-TW" altLang="en-US" dirty="0" smtClean="0">
                <a:latin typeface="+mn-ea"/>
              </a:rPr>
              <a:t>有保護老年人、幼年人、身體障礙者或病人責任者，遺棄或不為生存所必要之保護者，處</a:t>
            </a:r>
            <a:r>
              <a:rPr lang="en-US" altLang="zh-TW" dirty="0" smtClean="0">
                <a:latin typeface="+mn-ea"/>
              </a:rPr>
              <a:t>3</a:t>
            </a:r>
            <a:r>
              <a:rPr lang="zh-TW" altLang="en-US" dirty="0" smtClean="0">
                <a:latin typeface="+mn-ea"/>
              </a:rPr>
              <a:t>月以上</a:t>
            </a:r>
            <a:r>
              <a:rPr lang="en-US" altLang="zh-TW" dirty="0" smtClean="0">
                <a:latin typeface="+mn-ea"/>
              </a:rPr>
              <a:t>5</a:t>
            </a:r>
            <a:r>
              <a:rPr lang="zh-TW" altLang="en-US" dirty="0" smtClean="0">
                <a:latin typeface="+mn-ea"/>
              </a:rPr>
              <a:t>年以下懲役</a:t>
            </a:r>
            <a:endParaRPr lang="en-US" altLang="zh-TW" dirty="0" smtClean="0">
              <a:latin typeface="+mn-ea"/>
            </a:endParaRPr>
          </a:p>
          <a:p>
            <a:r>
              <a:rPr lang="zh-TW" altLang="en-US" dirty="0" smtClean="0">
                <a:latin typeface="+mn-ea"/>
              </a:rPr>
              <a:t>第</a:t>
            </a:r>
            <a:r>
              <a:rPr lang="en-US" altLang="zh-TW" dirty="0" smtClean="0">
                <a:latin typeface="+mn-ea"/>
              </a:rPr>
              <a:t>219</a:t>
            </a:r>
            <a:r>
              <a:rPr lang="zh-TW" altLang="en-US" dirty="0" smtClean="0">
                <a:latin typeface="+mn-ea"/>
              </a:rPr>
              <a:t>條</a:t>
            </a:r>
            <a:r>
              <a:rPr lang="en-US" altLang="zh-TW" dirty="0" smtClean="0">
                <a:latin typeface="+mn-ea"/>
              </a:rPr>
              <a:t>:</a:t>
            </a:r>
            <a:r>
              <a:rPr lang="zh-TW" altLang="en-US" dirty="0" smtClean="0">
                <a:latin typeface="+mn-ea"/>
              </a:rPr>
              <a:t>犯前</a:t>
            </a:r>
            <a:r>
              <a:rPr lang="en-US" altLang="zh-TW" dirty="0" smtClean="0">
                <a:latin typeface="+mn-ea"/>
              </a:rPr>
              <a:t>2</a:t>
            </a:r>
            <a:r>
              <a:rPr lang="zh-TW" altLang="en-US" dirty="0" smtClean="0">
                <a:latin typeface="+mn-ea"/>
              </a:rPr>
              <a:t>條罪，因而致人死傷者，比較傷害罪從重處斷</a:t>
            </a:r>
            <a:endParaRPr lang="zh-TW" altLang="en-US" dirty="0">
              <a:latin typeface="+mn-ea"/>
            </a:endParaRPr>
          </a:p>
        </p:txBody>
      </p:sp>
    </p:spTree>
  </p:cSld>
  <p:clrMapOvr>
    <a:masterClrMapping/>
  </p:clrMapOvr>
  <p:transition spd="slow">
    <p:wipe dir="d"/>
    <p:sndAc>
      <p:stSnd>
        <p:snd r:embed="rId2" name="voltage.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lstStyle/>
          <a:p>
            <a:r>
              <a:rPr lang="zh-TW" altLang="en-US" b="1" dirty="0" smtClean="0">
                <a:latin typeface="+mn-ea"/>
                <a:ea typeface="+mn-ea"/>
              </a:rPr>
              <a:t>外國立法例</a:t>
            </a:r>
            <a:r>
              <a:rPr lang="en-US" altLang="zh-TW" b="1" dirty="0" smtClean="0">
                <a:latin typeface="+mn-ea"/>
                <a:ea typeface="+mn-ea"/>
              </a:rPr>
              <a:t>-</a:t>
            </a:r>
            <a:r>
              <a:rPr lang="zh-TW" altLang="en-US" b="1" dirty="0" smtClean="0">
                <a:latin typeface="+mn-ea"/>
                <a:ea typeface="+mn-ea"/>
              </a:rPr>
              <a:t>德國</a:t>
            </a:r>
            <a:endParaRPr lang="zh-TW" altLang="en-US" b="1" dirty="0">
              <a:latin typeface="+mn-ea"/>
              <a:ea typeface="+mn-ea"/>
            </a:endParaRPr>
          </a:p>
        </p:txBody>
      </p:sp>
      <p:sp>
        <p:nvSpPr>
          <p:cNvPr id="3" name="內容版面配置區 2"/>
          <p:cNvSpPr>
            <a:spLocks noGrp="1"/>
          </p:cNvSpPr>
          <p:nvPr>
            <p:ph idx="1"/>
          </p:nvPr>
        </p:nvSpPr>
        <p:spPr>
          <a:xfrm>
            <a:off x="457200" y="1600200"/>
            <a:ext cx="8229600" cy="4997152"/>
          </a:xfrm>
        </p:spPr>
        <p:txBody>
          <a:bodyPr>
            <a:normAutofit fontScale="92500" lnSpcReduction="20000"/>
          </a:bodyPr>
          <a:lstStyle/>
          <a:p>
            <a:r>
              <a:rPr lang="zh-TW" altLang="zh-TW" sz="3000" dirty="0" smtClean="0">
                <a:latin typeface="+mn-ea"/>
              </a:rPr>
              <a:t>徳國刑法第</a:t>
            </a:r>
            <a:r>
              <a:rPr lang="en-US" altLang="zh-TW" sz="3000" dirty="0" smtClean="0">
                <a:latin typeface="+mn-ea"/>
              </a:rPr>
              <a:t>171</a:t>
            </a:r>
            <a:r>
              <a:rPr lang="zh-TW" altLang="zh-TW" sz="3000" dirty="0" smtClean="0">
                <a:latin typeface="+mn-ea"/>
              </a:rPr>
              <a:t>條規定：「重大違背對未滿十六歳之人照護教養義務者，致該受照護教養之人因而承受重大損及身心發展之危險、使其可能形成犯罪傾向或恐需從事性交易者，處三年以下有期徒刑或罰金」</a:t>
            </a:r>
            <a:endParaRPr lang="en-US" altLang="zh-TW" sz="3000" dirty="0" smtClean="0">
              <a:latin typeface="+mn-ea"/>
            </a:endParaRPr>
          </a:p>
          <a:p>
            <a:r>
              <a:rPr lang="zh-TW" altLang="zh-TW" sz="3000" dirty="0" smtClean="0">
                <a:latin typeface="+mn-ea"/>
              </a:rPr>
              <a:t>徳國刑法</a:t>
            </a:r>
            <a:r>
              <a:rPr lang="en-US" altLang="zh-TW" sz="3000" dirty="0" smtClean="0">
                <a:latin typeface="+mn-ea"/>
              </a:rPr>
              <a:t>225</a:t>
            </a:r>
            <a:r>
              <a:rPr lang="zh-TW" altLang="zh-TW" sz="3000" dirty="0" smtClean="0">
                <a:latin typeface="+mn-ea"/>
              </a:rPr>
              <a:t>條規定：「對於未滿十八歳之人，或因身體缺陷、疾病而欠缺自我保護能力之人，該人</a:t>
            </a:r>
            <a:r>
              <a:rPr lang="en-US" altLang="zh-TW" sz="3000" dirty="0" smtClean="0">
                <a:latin typeface="+mn-ea"/>
              </a:rPr>
              <a:t>(</a:t>
            </a:r>
            <a:r>
              <a:rPr lang="zh-TW" altLang="zh-TW" sz="3000" dirty="0" smtClean="0">
                <a:latin typeface="+mn-ea"/>
              </a:rPr>
              <a:t>一</a:t>
            </a:r>
            <a:r>
              <a:rPr lang="en-US" altLang="zh-TW" sz="3000" dirty="0" smtClean="0">
                <a:latin typeface="+mn-ea"/>
              </a:rPr>
              <a:t>)</a:t>
            </a:r>
            <a:r>
              <a:rPr lang="zh-TW" altLang="zh-TW" sz="3000" dirty="0" smtClean="0">
                <a:latin typeface="+mn-ea"/>
              </a:rPr>
              <a:t>受到行為人之照護或監督</a:t>
            </a:r>
            <a:r>
              <a:rPr lang="en-US" altLang="zh-TW" sz="3000" dirty="0" smtClean="0">
                <a:latin typeface="+mn-ea"/>
              </a:rPr>
              <a:t>(</a:t>
            </a:r>
            <a:r>
              <a:rPr lang="zh-TW" altLang="zh-TW" sz="3000" dirty="0" smtClean="0">
                <a:latin typeface="+mn-ea"/>
              </a:rPr>
              <a:t>二</a:t>
            </a:r>
            <a:r>
              <a:rPr lang="en-US" altLang="zh-TW" sz="3000" dirty="0" smtClean="0">
                <a:latin typeface="+mn-ea"/>
              </a:rPr>
              <a:t>)</a:t>
            </a:r>
            <a:r>
              <a:rPr lang="zh-TW" altLang="zh-TW" sz="3000" dirty="0" smtClean="0">
                <a:latin typeface="+mn-ea"/>
              </a:rPr>
              <a:t>屬行為人家庭成員</a:t>
            </a:r>
            <a:r>
              <a:rPr lang="en-US" altLang="zh-TW" sz="3000" dirty="0" smtClean="0">
                <a:latin typeface="+mn-ea"/>
              </a:rPr>
              <a:t>(</a:t>
            </a:r>
            <a:r>
              <a:rPr lang="zh-TW" altLang="zh-TW" sz="3000" dirty="0" smtClean="0">
                <a:latin typeface="+mn-ea"/>
              </a:rPr>
              <a:t>三</a:t>
            </a:r>
            <a:r>
              <a:rPr lang="en-US" altLang="zh-TW" sz="3000" dirty="0" smtClean="0">
                <a:latin typeface="+mn-ea"/>
              </a:rPr>
              <a:t>)</a:t>
            </a:r>
            <a:r>
              <a:rPr lang="zh-TW" altLang="zh-TW" sz="3000" dirty="0" smtClean="0">
                <a:latin typeface="+mn-ea"/>
              </a:rPr>
              <a:t>至於照護義務者相當權力支配之下</a:t>
            </a:r>
            <a:r>
              <a:rPr lang="en-US" altLang="zh-TW" sz="3000" dirty="0" smtClean="0">
                <a:latin typeface="+mn-ea"/>
              </a:rPr>
              <a:t>(</a:t>
            </a:r>
            <a:r>
              <a:rPr lang="zh-TW" altLang="zh-TW" sz="3000" dirty="0" smtClean="0">
                <a:latin typeface="+mn-ea"/>
              </a:rPr>
              <a:t>四</a:t>
            </a:r>
            <a:r>
              <a:rPr lang="en-US" altLang="zh-TW" sz="3000" dirty="0" smtClean="0">
                <a:latin typeface="+mn-ea"/>
              </a:rPr>
              <a:t>)</a:t>
            </a:r>
            <a:r>
              <a:rPr lang="zh-TW" altLang="zh-TW" sz="3000" dirty="0" smtClean="0">
                <a:latin typeface="+mn-ea"/>
              </a:rPr>
              <a:t>被安置於行為人職務或工作關係之架構下，施以凌虐或蓄意不為看護，致損害其健康者，處六月以上十年以下有期徒刑。前項未遂犯罰之。該行為致受保護人</a:t>
            </a:r>
            <a:r>
              <a:rPr lang="en-US" altLang="zh-TW" sz="3000" dirty="0" smtClean="0">
                <a:latin typeface="+mn-ea"/>
              </a:rPr>
              <a:t>:1.</a:t>
            </a:r>
            <a:r>
              <a:rPr lang="zh-TW" altLang="zh-TW" sz="3000" dirty="0" smtClean="0">
                <a:latin typeface="+mn-ea"/>
              </a:rPr>
              <a:t>陷入死亡或嚴重損害健康之危險</a:t>
            </a:r>
            <a:r>
              <a:rPr lang="en-US" altLang="zh-TW" sz="3000" dirty="0" smtClean="0">
                <a:latin typeface="+mn-ea"/>
              </a:rPr>
              <a:t> 2.</a:t>
            </a:r>
            <a:r>
              <a:rPr lang="zh-TW" altLang="zh-TW" sz="3000" dirty="0" smtClean="0">
                <a:latin typeface="+mn-ea"/>
              </a:rPr>
              <a:t>重大身心健全發展危險，處</a:t>
            </a:r>
            <a:r>
              <a:rPr lang="en-US" altLang="zh-TW" sz="3000" dirty="0" smtClean="0">
                <a:latin typeface="+mn-ea"/>
              </a:rPr>
              <a:t>1</a:t>
            </a:r>
            <a:r>
              <a:rPr lang="zh-TW" altLang="zh-TW" sz="3000" dirty="0" smtClean="0">
                <a:latin typeface="+mn-ea"/>
              </a:rPr>
              <a:t>年以上有期徒刑。</a:t>
            </a:r>
            <a:endParaRPr lang="en-US" altLang="zh-TW" sz="3000" dirty="0" smtClean="0">
              <a:latin typeface="+mn-ea"/>
            </a:endParaRPr>
          </a:p>
          <a:p>
            <a:endParaRPr lang="zh-TW" altLang="en-US" sz="2800" dirty="0" smtClean="0">
              <a:latin typeface="標楷體" pitchFamily="65" charset="-120"/>
              <a:ea typeface="標楷體" pitchFamily="65" charset="-120"/>
            </a:endParaRPr>
          </a:p>
          <a:p>
            <a:endParaRPr lang="zh-TW" altLang="en-US" sz="2800" dirty="0"/>
          </a:p>
        </p:txBody>
      </p:sp>
    </p:spTree>
  </p:cSld>
  <p:clrMapOvr>
    <a:masterClrMapping/>
  </p:clrMapOvr>
  <p:transition spd="slow">
    <p:wipe dir="d"/>
    <p:sndAc>
      <p:stSnd>
        <p:snd r:embed="rId2" name="voltage.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76200">
            <a:solidFill>
              <a:srgbClr val="C00000"/>
            </a:solidFill>
          </a:ln>
        </p:spPr>
        <p:txBody>
          <a:bodyPr>
            <a:normAutofit fontScale="90000"/>
          </a:bodyPr>
          <a:lstStyle/>
          <a:p>
            <a:r>
              <a:rPr lang="en-US" altLang="zh-TW" b="1" dirty="0" smtClean="0"/>
              <a:t/>
            </a:r>
            <a:br>
              <a:rPr lang="en-US" altLang="zh-TW" b="1" dirty="0" smtClean="0"/>
            </a:br>
            <a:r>
              <a:rPr lang="zh-TW" altLang="zh-TW" sz="6000" b="1" dirty="0" smtClean="0"/>
              <a:t>肆、親不是</a:t>
            </a:r>
            <a:r>
              <a:rPr lang="zh-TW" altLang="zh-TW" sz="6000" dirty="0" smtClean="0"/>
              <a:t>「</a:t>
            </a:r>
            <a:r>
              <a:rPr lang="zh-TW" altLang="zh-TW" sz="6000" b="1" dirty="0" smtClean="0"/>
              <a:t>權</a:t>
            </a:r>
            <a:r>
              <a:rPr lang="zh-TW" altLang="zh-TW" sz="6000" dirty="0" smtClean="0"/>
              <a:t>」</a:t>
            </a:r>
            <a:br>
              <a:rPr lang="zh-TW" altLang="zh-TW" sz="6000" dirty="0" smtClean="0"/>
            </a:b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a:xfrm>
            <a:off x="323528" y="1600200"/>
            <a:ext cx="8820472" cy="4997152"/>
          </a:xfr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path path="circle">
              <a:fillToRect l="100000" t="100000"/>
            </a:path>
            <a:tileRect r="-100000" b="-100000"/>
          </a:gradFill>
        </p:spPr>
        <p:txBody>
          <a:bodyPr>
            <a:normAutofit/>
          </a:bodyPr>
          <a:lstStyle/>
          <a:p>
            <a:r>
              <a:rPr lang="zh-TW" altLang="zh-TW" sz="4000" dirty="0" smtClean="0">
                <a:latin typeface="+mn-ea"/>
              </a:rPr>
              <a:t>兒童屬於弱勢群體，尤其在少子化的社會，維護其生存與發展，本該是政府的責任。職是之故，立法規範與司法實踐本為體用關係，除修法以對外，司法若無法作出符合人民法律情感的判決，有效保護兒童、制裁加害者，將導致人民對司法的不信任</a:t>
            </a:r>
            <a:endParaRPr lang="zh-TW" altLang="en-US" sz="4000" b="1" dirty="0">
              <a:latin typeface="+mn-ea"/>
            </a:endParaRPr>
          </a:p>
        </p:txBody>
      </p:sp>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effectLst>
            <a:glow rad="635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a:normAutofit/>
          </a:bodyPr>
          <a:lstStyle/>
          <a:p>
            <a:r>
              <a:rPr lang="zh-TW" altLang="en-US" sz="6000" b="1" dirty="0" smtClean="0"/>
              <a:t>二</a:t>
            </a:r>
            <a:r>
              <a:rPr lang="zh-TW" altLang="zh-TW" sz="6000" b="1" dirty="0" smtClean="0"/>
              <a:t>公約權利內涵</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a:xfrm>
            <a:off x="0" y="1600200"/>
            <a:ext cx="9144000" cy="4997152"/>
          </a:xfrm>
          <a:solidFill>
            <a:schemeClr val="bg2"/>
          </a:solidFill>
        </p:spPr>
        <p:txBody>
          <a:bodyPr>
            <a:noAutofit/>
          </a:bodyPr>
          <a:lstStyle/>
          <a:p>
            <a:pPr>
              <a:buNone/>
            </a:pPr>
            <a:endParaRPr lang="en-US" altLang="zh-TW" sz="2800" dirty="0" smtClean="0"/>
          </a:p>
          <a:p>
            <a:pPr>
              <a:buNone/>
            </a:pPr>
            <a:r>
              <a:rPr lang="zh-TW" altLang="en-US" sz="2800" dirty="0" smtClean="0"/>
              <a:t>     </a:t>
            </a:r>
            <a:r>
              <a:rPr lang="zh-TW" altLang="en-US" dirty="0" smtClean="0">
                <a:latin typeface="+mn-ea"/>
              </a:rPr>
              <a:t>人權事務委員會</a:t>
            </a:r>
            <a:r>
              <a:rPr lang="zh-TW" altLang="zh-TW" b="1" dirty="0" smtClean="0">
                <a:solidFill>
                  <a:srgbClr val="FF0000"/>
                </a:solidFill>
                <a:latin typeface="+mn-ea"/>
              </a:rPr>
              <a:t>「第</a:t>
            </a:r>
            <a:r>
              <a:rPr lang="en-US" altLang="zh-TW" b="1" dirty="0" smtClean="0">
                <a:solidFill>
                  <a:srgbClr val="FF0000"/>
                </a:solidFill>
                <a:latin typeface="+mn-ea"/>
              </a:rPr>
              <a:t>17</a:t>
            </a:r>
            <a:r>
              <a:rPr lang="zh-TW" altLang="zh-TW" b="1" dirty="0" smtClean="0">
                <a:solidFill>
                  <a:srgbClr val="FF0000"/>
                </a:solidFill>
                <a:latin typeface="+mn-ea"/>
              </a:rPr>
              <a:t>號一般性意見」</a:t>
            </a:r>
            <a:r>
              <a:rPr lang="zh-TW" altLang="zh-TW" dirty="0" smtClean="0">
                <a:latin typeface="+mn-ea"/>
              </a:rPr>
              <a:t>第</a:t>
            </a:r>
            <a:r>
              <a:rPr lang="en-US" altLang="zh-TW" dirty="0" smtClean="0">
                <a:latin typeface="+mn-ea"/>
              </a:rPr>
              <a:t>3</a:t>
            </a:r>
            <a:r>
              <a:rPr lang="zh-TW" altLang="zh-TW" dirty="0" smtClean="0">
                <a:latin typeface="+mn-ea"/>
              </a:rPr>
              <a:t>點表示：必須採取各種可能採取的經濟和社會措施，以便降低嬰兒死亡率，消除兒童營養不良，使他們免受暴力行爲和殘忍非人的待遇，或防止他們被下列手段或任何其他手段剝削：強迫勞動或賣淫，利用他們非法販賣麻醉藥品，在文化領域，應採取一切可能的措施促使他們發展人格，向他們提供一定水準的教育，使他們能夠享受公約所確認的權利</a:t>
            </a:r>
            <a:endParaRPr lang="zh-TW" altLang="en-US" dirty="0">
              <a:latin typeface="+mn-ea"/>
            </a:endParaRPr>
          </a:p>
        </p:txBody>
      </p:sp>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flipV="1">
            <a:off x="457200" y="228919"/>
            <a:ext cx="8229600" cy="45719"/>
          </a:xfrm>
        </p:spPr>
        <p:txBody>
          <a:bodyPr>
            <a:normAutofit fontScale="90000"/>
          </a:bodyPr>
          <a:lstStyle/>
          <a:p>
            <a:endParaRPr lang="zh-TW" altLang="en-US" dirty="0"/>
          </a:p>
        </p:txBody>
      </p:sp>
      <p:sp>
        <p:nvSpPr>
          <p:cNvPr id="3" name="內容版面配置區 2"/>
          <p:cNvSpPr>
            <a:spLocks noGrp="1"/>
          </p:cNvSpPr>
          <p:nvPr>
            <p:ph idx="1"/>
          </p:nvPr>
        </p:nvSpPr>
        <p:spPr>
          <a:xfrm>
            <a:off x="457200" y="332656"/>
            <a:ext cx="8229600" cy="6120680"/>
          </a:xfrm>
          <a:solidFill>
            <a:schemeClr val="accent1">
              <a:lumMod val="20000"/>
              <a:lumOff val="80000"/>
            </a:schemeClr>
          </a:solidFill>
        </p:spPr>
        <p:style>
          <a:lnRef idx="2">
            <a:schemeClr val="accent2"/>
          </a:lnRef>
          <a:fillRef idx="1">
            <a:schemeClr val="lt1"/>
          </a:fillRef>
          <a:effectRef idx="0">
            <a:schemeClr val="accent2"/>
          </a:effectRef>
          <a:fontRef idx="minor">
            <a:schemeClr val="dk1"/>
          </a:fontRef>
        </p:style>
        <p:txBody>
          <a:bodyPr>
            <a:noAutofit/>
          </a:bodyPr>
          <a:lstStyle/>
          <a:p>
            <a:r>
              <a:rPr lang="zh-TW" altLang="zh-TW" sz="3600" dirty="0" smtClean="0">
                <a:latin typeface="+mn-ea"/>
              </a:rPr>
              <a:t>第</a:t>
            </a:r>
            <a:r>
              <a:rPr lang="en-US" altLang="zh-TW" sz="3600" dirty="0" smtClean="0">
                <a:latin typeface="+mn-ea"/>
              </a:rPr>
              <a:t>17</a:t>
            </a:r>
            <a:r>
              <a:rPr lang="zh-TW" altLang="zh-TW" sz="3600" dirty="0" smtClean="0">
                <a:latin typeface="+mn-ea"/>
              </a:rPr>
              <a:t>號一般性意見第</a:t>
            </a:r>
            <a:r>
              <a:rPr lang="en-US" altLang="zh-TW" sz="3600" dirty="0" smtClean="0">
                <a:latin typeface="+mn-ea"/>
              </a:rPr>
              <a:t>7</a:t>
            </a:r>
            <a:r>
              <a:rPr lang="zh-TW" altLang="zh-TW" sz="3600" dirty="0" smtClean="0">
                <a:latin typeface="+mn-ea"/>
              </a:rPr>
              <a:t>點表示：保證兒童受到必要的保護的責任落在家庭，社會和國家身上，父母和家庭嚴重失責，虐待或忽略子女，國家應進行干涉</a:t>
            </a:r>
            <a:endParaRPr lang="en-US" altLang="zh-TW" sz="3600" dirty="0" smtClean="0">
              <a:latin typeface="+mn-ea"/>
            </a:endParaRPr>
          </a:p>
          <a:p>
            <a:r>
              <a:rPr lang="zh-TW" altLang="zh-TW" sz="3600" dirty="0" smtClean="0">
                <a:latin typeface="+mn-ea"/>
              </a:rPr>
              <a:t>兒童權利公約》已變成</a:t>
            </a:r>
            <a:r>
              <a:rPr lang="zh-TW" altLang="zh-TW" sz="3600" dirty="0" smtClean="0">
                <a:solidFill>
                  <a:srgbClr val="FF0000"/>
                </a:solidFill>
                <a:latin typeface="+mn-ea"/>
              </a:rPr>
              <a:t>內國法</a:t>
            </a:r>
            <a:r>
              <a:rPr lang="zh-TW" altLang="zh-TW" sz="3600" dirty="0" smtClean="0">
                <a:latin typeface="+mn-ea"/>
              </a:rPr>
              <a:t>，則此公約所規範一切保《護兒童免於受侵害的規定，行政、立法及司法機關均應全力遵守，不能以資源或人力有限為藉口</a:t>
            </a:r>
            <a:endParaRPr lang="zh-TW" altLang="en-US" sz="3600" dirty="0">
              <a:latin typeface="+mn-ea"/>
            </a:endParaRPr>
          </a:p>
        </p:txBody>
      </p:sp>
    </p:spTree>
  </p:cSld>
  <p:clrMapOvr>
    <a:masterClrMapping/>
  </p:clrMapOvr>
  <p:transition spd="slow">
    <p:wipe dir="d"/>
    <p:sndAc>
      <p:stSnd>
        <p:snd r:embed="rId2" name="voltage.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008112"/>
          </a:xfrm>
        </p:spPr>
        <p:style>
          <a:lnRef idx="0">
            <a:schemeClr val="accent2"/>
          </a:lnRef>
          <a:fillRef idx="3">
            <a:schemeClr val="accent2"/>
          </a:fillRef>
          <a:effectRef idx="3">
            <a:schemeClr val="accent2"/>
          </a:effectRef>
          <a:fontRef idx="minor">
            <a:schemeClr val="lt1"/>
          </a:fontRef>
        </p:style>
        <p:txBody>
          <a:bodyPr>
            <a:normAutofit/>
          </a:bodyPr>
          <a:lstStyle/>
          <a:p>
            <a:r>
              <a:rPr lang="zh-TW" altLang="en-US" b="1" dirty="0" smtClean="0"/>
              <a:t>台灣</a:t>
            </a:r>
            <a:r>
              <a:rPr lang="zh-TW" altLang="zh-TW" b="1" dirty="0" smtClean="0"/>
              <a:t>實踐</a:t>
            </a:r>
            <a:r>
              <a:rPr lang="zh-TW" altLang="en-US" b="1" dirty="0" smtClean="0"/>
              <a:t>狀</a:t>
            </a:r>
            <a:r>
              <a:rPr lang="zh-TW" altLang="zh-TW" b="1" dirty="0" smtClean="0"/>
              <a:t>況</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0" y="1340768"/>
            <a:ext cx="9144000" cy="5285184"/>
          </a:xfrm>
          <a:solidFill>
            <a:schemeClr val="tx2">
              <a:lumMod val="10000"/>
              <a:lumOff val="90000"/>
            </a:schemeClr>
          </a:solidFill>
        </p:spPr>
        <p:txBody>
          <a:bodyPr>
            <a:noAutofit/>
          </a:bodyPr>
          <a:lstStyle/>
          <a:p>
            <a:r>
              <a:rPr lang="zh-TW" altLang="zh-TW" b="1" dirty="0" smtClean="0">
                <a:latin typeface="+mn-ea"/>
              </a:rPr>
              <a:t>兒童</a:t>
            </a:r>
            <a:r>
              <a:rPr lang="zh-TW" altLang="zh-TW" b="1" dirty="0" smtClean="0">
                <a:latin typeface="+mn-ea"/>
              </a:rPr>
              <a:t>及少年福利與權益保障之特別立法</a:t>
            </a:r>
            <a:endParaRPr lang="en-US" altLang="zh-TW" b="1" dirty="0" smtClean="0">
              <a:latin typeface="+mn-ea"/>
            </a:endParaRPr>
          </a:p>
          <a:p>
            <a:r>
              <a:rPr lang="en-US" altLang="zh-TW" dirty="0" smtClean="0">
                <a:latin typeface="+mn-ea"/>
              </a:rPr>
              <a:t>2003</a:t>
            </a:r>
            <a:r>
              <a:rPr lang="zh-TW" altLang="zh-TW" dirty="0" smtClean="0">
                <a:latin typeface="+mn-ea"/>
              </a:rPr>
              <a:t>年立法院通過將兒童福利法及少年福利法合併修正爲《兒童及少年福利法》。</a:t>
            </a:r>
            <a:r>
              <a:rPr lang="en-US" altLang="zh-TW" dirty="0" smtClean="0">
                <a:latin typeface="+mn-ea"/>
              </a:rPr>
              <a:t>2011</a:t>
            </a:r>
            <a:r>
              <a:rPr lang="zh-TW" altLang="zh-TW" dirty="0" smtClean="0">
                <a:latin typeface="+mn-ea"/>
              </a:rPr>
              <a:t>年立法院將原有兒童及少年福利法更名爲</a:t>
            </a:r>
            <a:r>
              <a:rPr lang="zh-TW" altLang="zh-TW" b="1" dirty="0" smtClean="0">
                <a:solidFill>
                  <a:srgbClr val="FF0000"/>
                </a:solidFill>
                <a:latin typeface="+mn-ea"/>
              </a:rPr>
              <a:t>《兒童及少年福利與權益保障法》</a:t>
            </a:r>
            <a:r>
              <a:rPr lang="zh-TW" altLang="zh-TW" dirty="0" smtClean="0">
                <a:latin typeface="+mn-ea"/>
              </a:rPr>
              <a:t>，由原來</a:t>
            </a:r>
            <a:r>
              <a:rPr lang="en-US" altLang="zh-TW" dirty="0" smtClean="0">
                <a:latin typeface="+mn-ea"/>
              </a:rPr>
              <a:t>76</a:t>
            </a:r>
            <a:r>
              <a:rPr lang="zh-TW" altLang="zh-TW" dirty="0" smtClean="0">
                <a:latin typeface="+mn-ea"/>
              </a:rPr>
              <a:t>條增至</a:t>
            </a:r>
            <a:r>
              <a:rPr lang="en-US" altLang="zh-TW" dirty="0" smtClean="0">
                <a:latin typeface="+mn-ea"/>
              </a:rPr>
              <a:t>118</a:t>
            </a:r>
            <a:r>
              <a:rPr lang="zh-TW" altLang="zh-TW" dirty="0" smtClean="0">
                <a:latin typeface="+mn-ea"/>
              </a:rPr>
              <a:t>條，將兒少基本權予以更全面之法制化，並因應既有兒少事件及台灣社會實況，新增具體規範權益內涵與落實機制之條文，藉由此等創新措施，期能更符合未來兒童及少年各項福利與權益保障</a:t>
            </a:r>
            <a:endParaRPr lang="en-US" altLang="zh-TW" dirty="0" smtClean="0">
              <a:latin typeface="+mn-ea"/>
            </a:endParaRPr>
          </a:p>
          <a:p>
            <a:endParaRPr lang="zh-TW" altLang="en-US" sz="2400" dirty="0">
              <a:latin typeface="+mn-ea"/>
            </a:endParaRPr>
          </a:p>
        </p:txBody>
      </p:sp>
      <p:pic>
        <p:nvPicPr>
          <p:cNvPr id="1028" name="Picture 4" descr="C:\Program Files (x86)\Microsoft Office\MEDIA\OFFICE12\Lines\BD10307_.gif"/>
          <p:cNvPicPr>
            <a:picLocks noChangeAspect="1" noChangeArrowheads="1"/>
          </p:cNvPicPr>
          <p:nvPr/>
        </p:nvPicPr>
        <p:blipFill>
          <a:blip r:embed="rId3" cstate="print"/>
          <a:srcRect/>
          <a:stretch>
            <a:fillRect/>
          </a:stretch>
        </p:blipFill>
        <p:spPr bwMode="auto">
          <a:xfrm>
            <a:off x="0" y="980728"/>
            <a:ext cx="9144000" cy="216024"/>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60648"/>
            <a:ext cx="9144000" cy="936104"/>
          </a:xfrm>
        </p:spPr>
        <p:style>
          <a:lnRef idx="1">
            <a:schemeClr val="accent6"/>
          </a:lnRef>
          <a:fillRef idx="2">
            <a:schemeClr val="accent6"/>
          </a:fillRef>
          <a:effectRef idx="1">
            <a:schemeClr val="accent6"/>
          </a:effectRef>
          <a:fontRef idx="minor">
            <a:schemeClr val="dk1"/>
          </a:fontRef>
        </p:style>
        <p:txBody>
          <a:bodyPr>
            <a:normAutofit/>
          </a:bodyPr>
          <a:lstStyle/>
          <a:p>
            <a:r>
              <a:rPr lang="zh-TW" altLang="zh-TW" b="1" dirty="0" smtClean="0"/>
              <a:t>兒童及少年性剝削防制</a:t>
            </a:r>
            <a:endParaRPr lang="zh-TW" altLang="en-US" b="1" dirty="0">
              <a:solidFill>
                <a:srgbClr val="990000"/>
              </a:solidFill>
            </a:endParaRPr>
          </a:p>
        </p:txBody>
      </p:sp>
      <p:sp>
        <p:nvSpPr>
          <p:cNvPr id="3" name="內容版面配置區 2"/>
          <p:cNvSpPr>
            <a:spLocks noGrp="1"/>
          </p:cNvSpPr>
          <p:nvPr>
            <p:ph idx="1"/>
          </p:nvPr>
        </p:nvSpPr>
        <p:spPr>
          <a:xfrm>
            <a:off x="0" y="1484784"/>
            <a:ext cx="9144000" cy="4641379"/>
          </a:xfrm>
          <a:solidFill>
            <a:schemeClr val="bg1"/>
          </a:solidFill>
        </p:spPr>
        <p:txBody>
          <a:bodyPr>
            <a:normAutofit lnSpcReduction="10000"/>
          </a:bodyPr>
          <a:lstStyle/>
          <a:p>
            <a:r>
              <a:rPr lang="zh-TW" altLang="zh-TW" dirty="0" smtClean="0">
                <a:latin typeface="+mn-ea"/>
              </a:rPr>
              <a:t>兒童權利公約共</a:t>
            </a:r>
            <a:r>
              <a:rPr lang="en-US" altLang="zh-TW" dirty="0" smtClean="0">
                <a:latin typeface="+mn-ea"/>
              </a:rPr>
              <a:t>54</a:t>
            </a:r>
            <a:r>
              <a:rPr lang="zh-TW" altLang="zh-TW" dirty="0" smtClean="0">
                <a:latin typeface="+mn-ea"/>
              </a:rPr>
              <a:t>項條款和</a:t>
            </a:r>
            <a:r>
              <a:rPr lang="en-US" altLang="zh-TW" dirty="0" smtClean="0">
                <a:latin typeface="+mn-ea"/>
              </a:rPr>
              <a:t>2</a:t>
            </a:r>
            <a:r>
              <a:rPr lang="zh-TW" altLang="zh-TW" dirty="0" smtClean="0">
                <a:latin typeface="+mn-ea"/>
              </a:rPr>
              <a:t>個任擇議定書。締約國應擴大確實保護兒童避免遭買賣、兒童賣淫及兒童色情之害而採取之各項措施、認為應採行整體性之方法來消除造成買賣兒童、兒童賣淫及兒童色情之因素。這項任擇議定書內容與我國兒童及少年性交易防制條例的內容有非常多項相同，而該條例也在</a:t>
            </a:r>
            <a:r>
              <a:rPr lang="en-US" altLang="zh-TW" dirty="0" smtClean="0">
                <a:latin typeface="+mn-ea"/>
              </a:rPr>
              <a:t>2015</a:t>
            </a:r>
            <a:r>
              <a:rPr lang="zh-TW" altLang="zh-TW" dirty="0" smtClean="0">
                <a:latin typeface="+mn-ea"/>
              </a:rPr>
              <a:t>年</a:t>
            </a:r>
            <a:r>
              <a:rPr lang="en-US" altLang="zh-TW" dirty="0" smtClean="0">
                <a:latin typeface="+mn-ea"/>
              </a:rPr>
              <a:t>1</a:t>
            </a:r>
            <a:r>
              <a:rPr lang="zh-TW" altLang="zh-TW" dirty="0" smtClean="0">
                <a:latin typeface="+mn-ea"/>
              </a:rPr>
              <a:t>月</a:t>
            </a:r>
            <a:r>
              <a:rPr lang="en-US" altLang="zh-TW" dirty="0" smtClean="0">
                <a:latin typeface="+mn-ea"/>
              </a:rPr>
              <a:t>23 </a:t>
            </a:r>
            <a:r>
              <a:rPr lang="zh-TW" altLang="zh-TW" dirty="0" smtClean="0">
                <a:latin typeface="+mn-ea"/>
              </a:rPr>
              <a:t>日立法院修正三讀通過更名為</a:t>
            </a:r>
            <a:r>
              <a:rPr lang="zh-TW" altLang="zh-TW" dirty="0" smtClean="0">
                <a:solidFill>
                  <a:srgbClr val="FF0000"/>
                </a:solidFill>
                <a:latin typeface="+mn-ea"/>
              </a:rPr>
              <a:t>《兒童及少年性剝削防制條例》</a:t>
            </a:r>
            <a:r>
              <a:rPr lang="zh-TW" altLang="zh-TW" dirty="0" smtClean="0">
                <a:latin typeface="+mn-ea"/>
              </a:rPr>
              <a:t>，本條例是兒童權利公約內國法化後</a:t>
            </a:r>
            <a:r>
              <a:rPr lang="zh-TW" altLang="zh-TW" dirty="0" smtClean="0">
                <a:solidFill>
                  <a:srgbClr val="FF0000"/>
                </a:solidFill>
                <a:latin typeface="+mn-ea"/>
              </a:rPr>
              <a:t>第一個</a:t>
            </a:r>
            <a:r>
              <a:rPr lang="zh-TW" altLang="zh-TW" dirty="0" smtClean="0">
                <a:latin typeface="+mn-ea"/>
              </a:rPr>
              <a:t>檢視修正的法規</a:t>
            </a:r>
            <a:endParaRPr lang="en-US" altLang="zh-TW" dirty="0" smtClean="0">
              <a:latin typeface="+mn-ea"/>
            </a:endParaRPr>
          </a:p>
          <a:p>
            <a:endParaRPr lang="en-US" altLang="zh-TW" sz="3600" dirty="0" smtClean="0">
              <a:solidFill>
                <a:srgbClr val="FF0000"/>
              </a:solidFill>
              <a:latin typeface="+mn-ea"/>
            </a:endParaRPr>
          </a:p>
        </p:txBody>
      </p:sp>
      <p:pic>
        <p:nvPicPr>
          <p:cNvPr id="17410" name="Picture 2" descr="C:\Program Files (x86)\Microsoft Office\MEDIA\OFFICE12\Lines\BD14844_.gif"/>
          <p:cNvPicPr>
            <a:picLocks noChangeAspect="1" noChangeArrowheads="1"/>
          </p:cNvPicPr>
          <p:nvPr/>
        </p:nvPicPr>
        <p:blipFill>
          <a:blip r:embed="rId3" cstate="print"/>
          <a:srcRect/>
          <a:stretch>
            <a:fillRect/>
          </a:stretch>
        </p:blipFill>
        <p:spPr bwMode="auto">
          <a:xfrm>
            <a:off x="0" y="116632"/>
            <a:ext cx="9144000" cy="254124"/>
          </a:xfrm>
          <a:prstGeom prst="rect">
            <a:avLst/>
          </a:prstGeom>
          <a:noFill/>
        </p:spPr>
      </p:pic>
      <p:pic>
        <p:nvPicPr>
          <p:cNvPr id="8" name="Picture 2" descr="C:\Program Files (x86)\Microsoft Office\MEDIA\OFFICE12\Lines\BD14844_.gif"/>
          <p:cNvPicPr>
            <a:picLocks noChangeAspect="1" noChangeArrowheads="1"/>
          </p:cNvPicPr>
          <p:nvPr/>
        </p:nvPicPr>
        <p:blipFill>
          <a:blip r:embed="rId3" cstate="print"/>
          <a:srcRect/>
          <a:stretch>
            <a:fillRect/>
          </a:stretch>
        </p:blipFill>
        <p:spPr bwMode="auto">
          <a:xfrm>
            <a:off x="0" y="1124744"/>
            <a:ext cx="9144000" cy="254124"/>
          </a:xfrm>
          <a:prstGeom prst="rect">
            <a:avLst/>
          </a:prstGeom>
          <a:noFill/>
        </p:spPr>
      </p:pic>
      <p:pic>
        <p:nvPicPr>
          <p:cNvPr id="9" name="Picture 5" descr="C:\Program Files\Microsoft Office\MEDIA\CAGCAT10\j0217698.wmf"/>
          <p:cNvPicPr>
            <a:picLocks noChangeAspect="1" noChangeArrowheads="1"/>
          </p:cNvPicPr>
          <p:nvPr/>
        </p:nvPicPr>
        <p:blipFill>
          <a:blip r:embed="rId4" cstate="print"/>
          <a:srcRect/>
          <a:stretch>
            <a:fillRect/>
          </a:stretch>
        </p:blipFill>
        <p:spPr bwMode="auto">
          <a:xfrm>
            <a:off x="6880371" y="5877272"/>
            <a:ext cx="2263629" cy="980728"/>
          </a:xfrm>
          <a:prstGeom prst="rect">
            <a:avLst/>
          </a:prstGeom>
          <a:noFill/>
        </p:spPr>
      </p:pic>
      <p:pic>
        <p:nvPicPr>
          <p:cNvPr id="11" name="Picture 5" descr="C:\Program Files\Microsoft Office\MEDIA\CAGCAT10\j0217698.wmf"/>
          <p:cNvPicPr>
            <a:picLocks noChangeAspect="1" noChangeArrowheads="1"/>
          </p:cNvPicPr>
          <p:nvPr/>
        </p:nvPicPr>
        <p:blipFill>
          <a:blip r:embed="rId4" cstate="print"/>
          <a:srcRect/>
          <a:stretch>
            <a:fillRect/>
          </a:stretch>
        </p:blipFill>
        <p:spPr bwMode="auto">
          <a:xfrm>
            <a:off x="5364088" y="6165304"/>
            <a:ext cx="1759573" cy="692696"/>
          </a:xfrm>
          <a:prstGeom prst="rect">
            <a:avLst/>
          </a:prstGeom>
          <a:noFill/>
        </p:spPr>
      </p:pic>
      <p:pic>
        <p:nvPicPr>
          <p:cNvPr id="12" name="Picture 5" descr="C:\Program Files\Microsoft Office\MEDIA\CAGCAT10\j0217698.wmf"/>
          <p:cNvPicPr>
            <a:picLocks noChangeAspect="1" noChangeArrowheads="1"/>
          </p:cNvPicPr>
          <p:nvPr/>
        </p:nvPicPr>
        <p:blipFill>
          <a:blip r:embed="rId4" cstate="print"/>
          <a:srcRect/>
          <a:stretch>
            <a:fillRect/>
          </a:stretch>
        </p:blipFill>
        <p:spPr bwMode="auto">
          <a:xfrm>
            <a:off x="4355976" y="6315727"/>
            <a:ext cx="967485" cy="542273"/>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blipFill>
            <a:blip r:embed="rId3" cstate="print"/>
            <a:tile tx="0" ty="0" sx="100000" sy="100000" flip="none" algn="tl"/>
          </a:blipFill>
        </p:spPr>
        <p:txBody>
          <a:bodyPr>
            <a:normAutofit/>
          </a:bodyPr>
          <a:lstStyle/>
          <a:p>
            <a:r>
              <a:rPr lang="zh-TW" altLang="zh-TW" b="1" dirty="0" smtClean="0"/>
              <a:t>法不入家門觀念應予揚棄</a:t>
            </a:r>
            <a:endParaRPr lang="zh-TW" altLang="en-US" dirty="0">
              <a:solidFill>
                <a:srgbClr val="003399"/>
              </a:solidFill>
              <a:latin typeface="標楷體" pitchFamily="65" charset="-120"/>
              <a:ea typeface="標楷體" pitchFamily="65" charset="-120"/>
            </a:endParaRPr>
          </a:p>
        </p:txBody>
      </p:sp>
      <p:sp>
        <p:nvSpPr>
          <p:cNvPr id="3" name="內容版面配置區 2"/>
          <p:cNvSpPr>
            <a:spLocks noGrp="1"/>
          </p:cNvSpPr>
          <p:nvPr>
            <p:ph idx="1"/>
          </p:nvPr>
        </p:nvSpPr>
        <p:spPr>
          <a:xfrm>
            <a:off x="179512" y="1600200"/>
            <a:ext cx="8784976" cy="4686320"/>
          </a:xfrm>
          <a:solidFill>
            <a:schemeClr val="accent5">
              <a:lumMod val="20000"/>
              <a:lumOff val="80000"/>
            </a:schemeClr>
          </a:solidFill>
        </p:spPr>
        <p:txBody>
          <a:bodyPr>
            <a:normAutofit/>
          </a:bodyPr>
          <a:lstStyle/>
          <a:p>
            <a:r>
              <a:rPr lang="zh-TW" altLang="zh-TW" dirty="0" smtClean="0">
                <a:latin typeface="+mn-ea"/>
              </a:rPr>
              <a:t>我國雖於「兒童及少年福利與權益保障法」第</a:t>
            </a:r>
            <a:r>
              <a:rPr lang="en-US" altLang="zh-TW" dirty="0" smtClean="0">
                <a:latin typeface="+mn-ea"/>
              </a:rPr>
              <a:t>56</a:t>
            </a:r>
            <a:r>
              <a:rPr lang="zh-TW" altLang="zh-TW" dirty="0" smtClean="0">
                <a:latin typeface="+mn-ea"/>
              </a:rPr>
              <a:t>條規定兒童及少年有生命，身體或自由有立即之危險或有危險之虞者，直轄市，縣（市）主管機關應予緊急保護，安置，並得聲請法院裁定繼續安置，但本條實際執行成效</a:t>
            </a:r>
            <a:r>
              <a:rPr lang="zh-TW" altLang="en-US" dirty="0" smtClean="0">
                <a:latin typeface="+mn-ea"/>
              </a:rPr>
              <a:t>不佳</a:t>
            </a:r>
            <a:endParaRPr lang="zh-TW" altLang="zh-TW" dirty="0" smtClean="0">
              <a:latin typeface="+mn-ea"/>
            </a:endParaRPr>
          </a:p>
          <a:p>
            <a:r>
              <a:rPr lang="zh-TW" altLang="zh-TW" dirty="0" smtClean="0">
                <a:latin typeface="+mn-ea"/>
              </a:rPr>
              <a:t>傳統上國人有別管他人家務事的心態，認為父母懲罰孩子是管教外人不應干涉</a:t>
            </a:r>
            <a:endParaRPr lang="en-US" altLang="zh-TW" dirty="0" smtClean="0">
              <a:latin typeface="+mn-ea"/>
            </a:endParaRPr>
          </a:p>
          <a:p>
            <a:r>
              <a:rPr lang="zh-TW" altLang="en-US" dirty="0" smtClean="0">
                <a:latin typeface="+mn-ea"/>
              </a:rPr>
              <a:t>警察</a:t>
            </a:r>
            <a:r>
              <a:rPr lang="zh-TW" altLang="zh-TW" dirty="0" smtClean="0">
                <a:latin typeface="+mn-ea"/>
              </a:rPr>
              <a:t>法不入家門觀念應予揚棄</a:t>
            </a:r>
            <a:r>
              <a:rPr lang="en-US" altLang="zh-TW" dirty="0" smtClean="0">
                <a:latin typeface="+mn-ea"/>
              </a:rPr>
              <a:t>(</a:t>
            </a:r>
            <a:r>
              <a:rPr lang="zh-TW" altLang="en-US" dirty="0" smtClean="0">
                <a:latin typeface="+mn-ea"/>
              </a:rPr>
              <a:t>虐童</a:t>
            </a:r>
            <a:r>
              <a:rPr lang="zh-TW" altLang="en-US" dirty="0" smtClean="0">
                <a:solidFill>
                  <a:srgbClr val="FF0000"/>
                </a:solidFill>
                <a:latin typeface="+mn-ea"/>
              </a:rPr>
              <a:t>非私法關係，可主動介入</a:t>
            </a:r>
            <a:r>
              <a:rPr lang="en-US" altLang="zh-TW" dirty="0" smtClean="0">
                <a:latin typeface="+mn-ea"/>
              </a:rPr>
              <a:t>)</a:t>
            </a:r>
          </a:p>
          <a:p>
            <a:endParaRPr lang="zh-TW" altLang="en-US" sz="2800" dirty="0">
              <a:solidFill>
                <a:srgbClr val="FF0000"/>
              </a:solidFill>
              <a:latin typeface="標楷體" pitchFamily="65" charset="-120"/>
              <a:ea typeface="標楷體" pitchFamily="65" charset="-120"/>
            </a:endParaRPr>
          </a:p>
        </p:txBody>
      </p:sp>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solidFill>
            <a:schemeClr val="accent3">
              <a:lumMod val="60000"/>
              <a:lumOff val="40000"/>
            </a:schemeClr>
          </a:solidFill>
        </p:spPr>
        <p:txBody>
          <a:bodyPr>
            <a:normAutofit/>
          </a:bodyPr>
          <a:lstStyle/>
          <a:p>
            <a:r>
              <a:rPr lang="zh-TW" altLang="en-US" sz="5400" b="1" dirty="0" smtClean="0">
                <a:latin typeface="+mn-ea"/>
                <a:ea typeface="+mn-ea"/>
              </a:rPr>
              <a:t>現行實務困境</a:t>
            </a:r>
            <a:endParaRPr lang="zh-TW" altLang="en-US" sz="5400" b="1" dirty="0">
              <a:latin typeface="+mn-ea"/>
              <a:ea typeface="+mn-ea"/>
            </a:endParaRPr>
          </a:p>
        </p:txBody>
      </p:sp>
      <p:sp>
        <p:nvSpPr>
          <p:cNvPr id="3" name="內容版面配置區 2"/>
          <p:cNvSpPr>
            <a:spLocks noGrp="1"/>
          </p:cNvSpPr>
          <p:nvPr>
            <p:ph idx="1"/>
          </p:nvPr>
        </p:nvSpPr>
        <p:spPr>
          <a:xfrm>
            <a:off x="457200" y="1556792"/>
            <a:ext cx="8229600" cy="4569371"/>
          </a:xfrm>
        </p:spPr>
        <p:txBody>
          <a:bodyPr>
            <a:normAutofit/>
          </a:bodyPr>
          <a:lstStyle/>
          <a:p>
            <a:r>
              <a:rPr lang="zh-TW" altLang="zh-TW" sz="2800" dirty="0" smtClean="0">
                <a:latin typeface="+mn-ea"/>
              </a:rPr>
              <a:t>《兒童及少年福利與權益保障法》第</a:t>
            </a:r>
            <a:r>
              <a:rPr lang="en-US" altLang="zh-TW" sz="2800" dirty="0" smtClean="0">
                <a:latin typeface="+mn-ea"/>
              </a:rPr>
              <a:t>23</a:t>
            </a:r>
            <a:r>
              <a:rPr lang="zh-TW" altLang="zh-TW" sz="2800" dirty="0" smtClean="0">
                <a:latin typeface="+mn-ea"/>
              </a:rPr>
              <a:t>條以下，</a:t>
            </a:r>
            <a:r>
              <a:rPr lang="zh-TW" altLang="zh-TW" sz="2800" b="1" dirty="0" smtClean="0">
                <a:solidFill>
                  <a:srgbClr val="FF0000"/>
                </a:solidFill>
                <a:latin typeface="+mn-ea"/>
              </a:rPr>
              <a:t>課予中央與地方主管機關主動探知，保護兒少身心健康與安全的義務</a:t>
            </a:r>
            <a:r>
              <a:rPr lang="zh-TW" altLang="zh-TW" sz="2800" dirty="0" smtClean="0">
                <a:latin typeface="+mn-ea"/>
              </a:rPr>
              <a:t>，但在行政機關資源有限，不能投注龐大人力</a:t>
            </a:r>
            <a:r>
              <a:rPr lang="zh-TW" altLang="en-US" sz="2800" dirty="0" smtClean="0">
                <a:latin typeface="+mn-ea"/>
              </a:rPr>
              <a:t>經費</a:t>
            </a:r>
            <a:r>
              <a:rPr lang="zh-TW" altLang="zh-TW" sz="2800" dirty="0" smtClean="0">
                <a:latin typeface="+mn-ea"/>
              </a:rPr>
              <a:t>，不作為亦無</a:t>
            </a:r>
            <a:r>
              <a:rPr lang="zh-TW" altLang="en-US" sz="2800" dirty="0" smtClean="0">
                <a:latin typeface="+mn-ea"/>
              </a:rPr>
              <a:t>懲罰</a:t>
            </a:r>
            <a:r>
              <a:rPr lang="zh-TW" altLang="zh-TW" sz="2800" dirty="0" smtClean="0">
                <a:latin typeface="+mn-ea"/>
              </a:rPr>
              <a:t>規定下，</a:t>
            </a:r>
            <a:r>
              <a:rPr lang="zh-TW" altLang="en-US" sz="2800" dirty="0" smtClean="0">
                <a:latin typeface="+mn-ea"/>
              </a:rPr>
              <a:t>恐</a:t>
            </a:r>
            <a:r>
              <a:rPr lang="zh-TW" altLang="zh-TW" sz="2800" dirty="0" smtClean="0">
                <a:latin typeface="+mn-ea"/>
              </a:rPr>
              <a:t>亦淪為一種裝飾</a:t>
            </a:r>
            <a:r>
              <a:rPr lang="zh-TW" altLang="en-US" sz="2800" dirty="0" smtClean="0">
                <a:latin typeface="+mn-ea"/>
              </a:rPr>
              <a:t>性</a:t>
            </a:r>
            <a:r>
              <a:rPr lang="zh-TW" altLang="zh-TW" sz="2800" dirty="0" smtClean="0">
                <a:latin typeface="+mn-ea"/>
              </a:rPr>
              <a:t>宣示</a:t>
            </a:r>
            <a:endParaRPr lang="en-US" altLang="zh-TW" sz="2800" dirty="0" smtClean="0">
              <a:latin typeface="+mn-ea"/>
            </a:endParaRPr>
          </a:p>
          <a:p>
            <a:r>
              <a:rPr lang="zh-TW" altLang="en-US" sz="2800" dirty="0" smtClean="0">
                <a:latin typeface="+mn-ea"/>
              </a:rPr>
              <a:t>監委王幼玲、田秋堇委員調查，全台社會工作人員（社工人員）職業工會於</a:t>
            </a:r>
            <a:r>
              <a:rPr lang="en-US" altLang="zh-TW" sz="2800" dirty="0" smtClean="0">
                <a:latin typeface="+mn-ea"/>
              </a:rPr>
              <a:t>107</a:t>
            </a:r>
            <a:r>
              <a:rPr lang="zh-TW" altLang="en-US" sz="2800" dirty="0" smtClean="0">
                <a:latin typeface="+mn-ea"/>
              </a:rPr>
              <a:t>年</a:t>
            </a:r>
            <a:r>
              <a:rPr lang="en-US" altLang="zh-TW" sz="2800" dirty="0" smtClean="0">
                <a:latin typeface="+mn-ea"/>
              </a:rPr>
              <a:t>4</a:t>
            </a:r>
            <a:r>
              <a:rPr lang="zh-TW" altLang="en-US" sz="2800" dirty="0" smtClean="0">
                <a:latin typeface="+mn-ea"/>
              </a:rPr>
              <a:t>月</a:t>
            </a:r>
            <a:r>
              <a:rPr lang="en-US" altLang="zh-TW" sz="2800" dirty="0" smtClean="0">
                <a:latin typeface="+mn-ea"/>
              </a:rPr>
              <a:t>2</a:t>
            </a:r>
            <a:r>
              <a:rPr lang="zh-TW" altLang="en-US" sz="2800" dirty="0" smtClean="0">
                <a:latin typeface="+mn-ea"/>
              </a:rPr>
              <a:t>日社工日前夕，公布「</a:t>
            </a:r>
            <a:r>
              <a:rPr lang="en-US" altLang="zh-TW" sz="2800" dirty="0" smtClean="0">
                <a:latin typeface="+mn-ea"/>
              </a:rPr>
              <a:t>2018</a:t>
            </a:r>
            <a:r>
              <a:rPr lang="zh-TW" altLang="en-US" sz="2800" dirty="0" smtClean="0">
                <a:latin typeface="+mn-ea"/>
              </a:rPr>
              <a:t>台灣社工工作服務產業勞動權益調查」，發現社工人員普遍</a:t>
            </a:r>
            <a:r>
              <a:rPr lang="zh-TW" altLang="en-US" sz="2800" b="1" dirty="0" smtClean="0">
                <a:solidFill>
                  <a:srgbClr val="FF0000"/>
                </a:solidFill>
                <a:latin typeface="+mn-ea"/>
              </a:rPr>
              <a:t>有低薪、強迫回捐、超時工作沒有加班費等</a:t>
            </a:r>
            <a:r>
              <a:rPr lang="zh-TW" altLang="en-US" sz="2800" dirty="0" smtClean="0">
                <a:latin typeface="+mn-ea"/>
              </a:rPr>
              <a:t>問題</a:t>
            </a:r>
            <a:endParaRPr lang="zh-TW" altLang="en-US" sz="2800" dirty="0">
              <a:latin typeface="+mn-ea"/>
            </a:endParaRPr>
          </a:p>
        </p:txBody>
      </p:sp>
    </p:spTree>
  </p:cSld>
  <p:clrMapOvr>
    <a:masterClrMapping/>
  </p:clrMapOvr>
  <p:transition spd="slow">
    <p:wipe dir="d"/>
    <p:sndAc>
      <p:stSnd>
        <p:snd r:embed="rId2" name="voltage.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solidFill>
            <a:schemeClr val="tx2">
              <a:lumMod val="40000"/>
              <a:lumOff val="60000"/>
            </a:schemeClr>
          </a:solidFill>
          <a:ln>
            <a:solidFill>
              <a:schemeClr val="accent2">
                <a:lumMod val="75000"/>
              </a:schemeClr>
            </a:solidFill>
          </a:ln>
        </p:spPr>
        <p:txBody>
          <a:bodyPr>
            <a:normAutofit/>
          </a:bodyPr>
          <a:lstStyle/>
          <a:p>
            <a:r>
              <a:rPr lang="zh-TW" altLang="en-US" sz="4800" b="1" dirty="0" smtClean="0">
                <a:latin typeface="+mn-ea"/>
                <a:ea typeface="+mn-ea"/>
              </a:rPr>
              <a:t>現行實務困境</a:t>
            </a:r>
            <a:endParaRPr lang="zh-TW" altLang="en-US" sz="4800" b="1" dirty="0">
              <a:latin typeface="+mn-ea"/>
              <a:ea typeface="+mn-ea"/>
            </a:endParaRPr>
          </a:p>
        </p:txBody>
      </p:sp>
      <p:sp>
        <p:nvSpPr>
          <p:cNvPr id="3" name="內容版面配置區 2"/>
          <p:cNvSpPr>
            <a:spLocks noGrp="1"/>
          </p:cNvSpPr>
          <p:nvPr>
            <p:ph idx="1"/>
          </p:nvPr>
        </p:nvSpPr>
        <p:spPr/>
        <p:txBody>
          <a:bodyPr>
            <a:normAutofit/>
          </a:bodyPr>
          <a:lstStyle/>
          <a:p>
            <a:r>
              <a:rPr lang="zh-TW" altLang="en-US" sz="2800" dirty="0" smtClean="0">
                <a:latin typeface="+mn-ea"/>
              </a:rPr>
              <a:t>王幼玲委員、田秋堇委員提，衛生福利部未正視勞動權益意識提升、勞資關係改變的趨勢，漠視地方政府對於委託社福團體辦理法定社會服務的經費；並以部分補助辦理法定服務，造成社福團體經營困難；轉嫁責任給委外補助團體，核有怠失，爰依法</a:t>
            </a:r>
            <a:r>
              <a:rPr lang="zh-TW" altLang="en-US" sz="2800" b="1" dirty="0" smtClean="0">
                <a:solidFill>
                  <a:srgbClr val="FF0000"/>
                </a:solidFill>
                <a:latin typeface="+mn-ea"/>
              </a:rPr>
              <a:t>提案糾正衛福部</a:t>
            </a:r>
            <a:r>
              <a:rPr lang="en-US" altLang="zh-TW" sz="2800" b="1" dirty="0" smtClean="0">
                <a:solidFill>
                  <a:srgbClr val="FF0000"/>
                </a:solidFill>
                <a:latin typeface="+mn-ea"/>
              </a:rPr>
              <a:t>(108/03/04</a:t>
            </a:r>
            <a:r>
              <a:rPr lang="zh-TW" altLang="en-US" sz="2800" b="1" dirty="0" smtClean="0">
                <a:solidFill>
                  <a:srgbClr val="FF0000"/>
                </a:solidFill>
                <a:latin typeface="+mn-ea"/>
              </a:rPr>
              <a:t>通過</a:t>
            </a:r>
            <a:r>
              <a:rPr lang="en-US" altLang="zh-TW" sz="2800" b="1" dirty="0" smtClean="0">
                <a:solidFill>
                  <a:srgbClr val="FF0000"/>
                </a:solidFill>
                <a:latin typeface="+mn-ea"/>
              </a:rPr>
              <a:t>)</a:t>
            </a:r>
          </a:p>
          <a:p>
            <a:r>
              <a:rPr lang="zh-TW" altLang="en-US" sz="2800" b="1" dirty="0" smtClean="0">
                <a:solidFill>
                  <a:srgbClr val="FF0000"/>
                </a:solidFill>
                <a:latin typeface="+mn-ea"/>
              </a:rPr>
              <a:t>網址</a:t>
            </a:r>
            <a:r>
              <a:rPr lang="en-US" altLang="zh-TW" sz="2800" dirty="0" smtClean="0">
                <a:solidFill>
                  <a:srgbClr val="FF0000"/>
                </a:solidFill>
                <a:latin typeface="+mn-ea"/>
              </a:rPr>
              <a:t>https://www.cy.gov.tw/sp.asp?xdURL=./di/RSS/detail.asp&amp;ctNode=871&amp;mp=1&amp;no=6457</a:t>
            </a:r>
            <a:r>
              <a:rPr lang="zh-TW" altLang="en-US" sz="2800" dirty="0" smtClean="0">
                <a:solidFill>
                  <a:srgbClr val="FF0000"/>
                </a:solidFill>
                <a:latin typeface="+mn-ea"/>
              </a:rPr>
              <a:t>，最後瀏覽日</a:t>
            </a:r>
            <a:r>
              <a:rPr lang="en-US" altLang="zh-TW" sz="2800" dirty="0" smtClean="0">
                <a:solidFill>
                  <a:srgbClr val="FF0000"/>
                </a:solidFill>
                <a:latin typeface="+mn-ea"/>
              </a:rPr>
              <a:t>108</a:t>
            </a:r>
            <a:r>
              <a:rPr lang="zh-TW" altLang="en-US" sz="2800" dirty="0" smtClean="0">
                <a:solidFill>
                  <a:srgbClr val="FF0000"/>
                </a:solidFill>
                <a:latin typeface="+mn-ea"/>
              </a:rPr>
              <a:t>年</a:t>
            </a:r>
            <a:r>
              <a:rPr lang="en-US" altLang="zh-TW" sz="2800" dirty="0" smtClean="0">
                <a:solidFill>
                  <a:srgbClr val="FF0000"/>
                </a:solidFill>
                <a:latin typeface="+mn-ea"/>
              </a:rPr>
              <a:t>3</a:t>
            </a:r>
            <a:r>
              <a:rPr lang="zh-TW" altLang="en-US" sz="2800" dirty="0" smtClean="0">
                <a:solidFill>
                  <a:srgbClr val="FF0000"/>
                </a:solidFill>
                <a:latin typeface="+mn-ea"/>
              </a:rPr>
              <a:t>月</a:t>
            </a:r>
            <a:r>
              <a:rPr lang="en-US" altLang="zh-TW" sz="2800" dirty="0" smtClean="0">
                <a:solidFill>
                  <a:srgbClr val="FF0000"/>
                </a:solidFill>
                <a:latin typeface="+mn-ea"/>
              </a:rPr>
              <a:t>12</a:t>
            </a:r>
            <a:r>
              <a:rPr lang="zh-TW" altLang="en-US" sz="2800" dirty="0" smtClean="0">
                <a:solidFill>
                  <a:srgbClr val="FF0000"/>
                </a:solidFill>
                <a:latin typeface="+mn-ea"/>
              </a:rPr>
              <a:t>日</a:t>
            </a:r>
            <a:endParaRPr lang="zh-TW" altLang="en-US" sz="2800" dirty="0">
              <a:solidFill>
                <a:srgbClr val="FF0000"/>
              </a:solidFill>
              <a:latin typeface="+mn-ea"/>
            </a:endParaRPr>
          </a:p>
        </p:txBody>
      </p:sp>
    </p:spTree>
  </p:cSld>
  <p:clrMapOvr>
    <a:masterClrMapping/>
  </p:clrMapOvr>
  <p:transition spd="slow">
    <p:wipe dir="d"/>
    <p:sndAc>
      <p:stSnd>
        <p:snd r:embed="rId2" name="voltage.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476672"/>
            <a:ext cx="8640960" cy="1224136"/>
          </a:xfrm>
          <a:solidFill>
            <a:srgbClr val="00B0F0"/>
          </a:solidFill>
          <a:ln w="76200">
            <a:solidFill>
              <a:srgbClr val="990000"/>
            </a:solidFill>
          </a:ln>
        </p:spPr>
        <p:txBody>
          <a:bodyPr>
            <a:normAutofit fontScale="90000"/>
          </a:bodyPr>
          <a:lstStyle/>
          <a:p>
            <a:r>
              <a:rPr lang="en-US" altLang="zh-TW" b="1" dirty="0" smtClean="0"/>
              <a:t/>
            </a:r>
            <a:br>
              <a:rPr lang="en-US" altLang="zh-TW" b="1" dirty="0" smtClean="0"/>
            </a:br>
            <a:r>
              <a:rPr lang="en-US" altLang="zh-TW" b="1" dirty="0" smtClean="0"/>
              <a:t/>
            </a:r>
            <a:br>
              <a:rPr lang="en-US" altLang="zh-TW" b="1" dirty="0" smtClean="0"/>
            </a:br>
            <a:r>
              <a:rPr lang="en-US" altLang="zh-TW" b="1" dirty="0" smtClean="0"/>
              <a:t/>
            </a:r>
            <a:br>
              <a:rPr lang="en-US" altLang="zh-TW" b="1" dirty="0" smtClean="0"/>
            </a:br>
            <a:r>
              <a:rPr lang="en-US" altLang="zh-TW" b="1" dirty="0" smtClean="0"/>
              <a:t/>
            </a:r>
            <a:br>
              <a:rPr lang="en-US" altLang="zh-TW" b="1" dirty="0" smtClean="0"/>
            </a:br>
            <a:r>
              <a:rPr lang="en-US" altLang="zh-TW" b="1" dirty="0" smtClean="0"/>
              <a:t/>
            </a:r>
            <a:br>
              <a:rPr lang="en-US" altLang="zh-TW" b="1" dirty="0" smtClean="0"/>
            </a:br>
            <a:r>
              <a:rPr lang="zh-TW" altLang="en-US" sz="6000" b="1" dirty="0" smtClean="0"/>
              <a:t>壹、緒論</a:t>
            </a:r>
            <a:r>
              <a:rPr lang="en-US" altLang="zh-TW" b="1" dirty="0" smtClean="0"/>
              <a:t/>
            </a:r>
            <a:br>
              <a:rPr lang="en-US" altLang="zh-TW" b="1" dirty="0" smtClean="0"/>
            </a:br>
            <a:r>
              <a:rPr lang="en-US" altLang="zh-TW" b="1" dirty="0" smtClean="0"/>
              <a:t/>
            </a:r>
            <a:br>
              <a:rPr lang="en-US" altLang="zh-TW" b="1" dirty="0" smtClean="0"/>
            </a:br>
            <a:r>
              <a:rPr lang="en-US" altLang="zh-TW" b="1" dirty="0" smtClean="0"/>
              <a:t/>
            </a:r>
            <a:br>
              <a:rPr lang="en-US" altLang="zh-TW" b="1" dirty="0" smtClean="0"/>
            </a:br>
            <a:r>
              <a:rPr lang="zh-TW" altLang="zh-TW" b="1" dirty="0" smtClean="0"/>
              <a:t>壹</a:t>
            </a:r>
            <a:r>
              <a:rPr lang="zh-TW" altLang="zh-TW" b="1" dirty="0" smtClean="0"/>
              <a:t>、緒論</a:t>
            </a:r>
            <a:r>
              <a:rPr lang="zh-TW" altLang="zh-TW" dirty="0" smtClean="0"/>
              <a:t/>
            </a:r>
            <a:br>
              <a:rPr lang="zh-TW" altLang="zh-TW" dirty="0" smtClean="0"/>
            </a:br>
            <a:r>
              <a:rPr lang="zh-TW" altLang="en-US" dirty="0" smtClean="0"/>
              <a:t>一</a:t>
            </a:r>
            <a:endParaRPr lang="zh-TW" altLang="en-US" sz="4800" b="1" dirty="0">
              <a:solidFill>
                <a:srgbClr val="FFFF00"/>
              </a:solidFill>
              <a:latin typeface="標楷體" pitchFamily="65" charset="-120"/>
              <a:ea typeface="標楷體" pitchFamily="65" charset="-120"/>
            </a:endParaRPr>
          </a:p>
        </p:txBody>
      </p:sp>
      <p:sp>
        <p:nvSpPr>
          <p:cNvPr id="3" name="內容版面配置區 2"/>
          <p:cNvSpPr>
            <a:spLocks noGrp="1"/>
          </p:cNvSpPr>
          <p:nvPr>
            <p:ph idx="1"/>
          </p:nvPr>
        </p:nvSpPr>
        <p:spPr>
          <a:xfrm>
            <a:off x="0" y="1700808"/>
            <a:ext cx="9144000" cy="4320480"/>
          </a:xfrm>
          <a:solidFill>
            <a:schemeClr val="bg1">
              <a:lumMod val="95000"/>
            </a:schemeClr>
          </a:solidFill>
        </p:spPr>
        <p:txBody>
          <a:bodyPr>
            <a:noAutofit/>
          </a:bodyPr>
          <a:lstStyle/>
          <a:p>
            <a:pPr>
              <a:buNone/>
            </a:pPr>
            <a:r>
              <a:rPr lang="zh-TW" altLang="en-US" sz="2400" b="1" dirty="0" smtClean="0">
                <a:latin typeface="標楷體" pitchFamily="65" charset="-120"/>
                <a:ea typeface="標楷體" pitchFamily="65" charset="-120"/>
              </a:rPr>
              <a:t> </a:t>
            </a:r>
            <a:endParaRPr lang="en-US" altLang="zh-TW" sz="2400" b="1" dirty="0" smtClean="0">
              <a:latin typeface="標楷體" pitchFamily="65" charset="-120"/>
              <a:ea typeface="標楷體" pitchFamily="65" charset="-120"/>
            </a:endParaRPr>
          </a:p>
          <a:p>
            <a:pPr>
              <a:buNone/>
            </a:pPr>
            <a:r>
              <a:rPr lang="zh-TW" altLang="en-US" sz="3000" b="1" dirty="0" smtClean="0">
                <a:solidFill>
                  <a:srgbClr val="FF0000"/>
                </a:solidFill>
                <a:latin typeface="標楷體" pitchFamily="65" charset="-120"/>
                <a:ea typeface="標楷體" pitchFamily="65" charset="-120"/>
              </a:rPr>
              <a:t>◎</a:t>
            </a:r>
            <a:r>
              <a:rPr lang="zh-TW" altLang="zh-TW" sz="2800" dirty="0" smtClean="0"/>
              <a:t>刑法的任務在於法益保護，然法益定義隨時代、客觀環境而演進，其內容非固定不變；二十一世紀的今日，有關刑事立法中倫理成分的比例該如何拿捏？兒童權利公約及其施行法相繼施行，公民社會早已將保護兒童順利成長茁壯、擁有良好身心發展視為人權普世價值，法律制度自不能忽視此一時代脈動。然而，徒法不足以自行，現行刑法架構下已有綿密之保護，修法是否能有所助益？</a:t>
            </a:r>
            <a:endParaRPr lang="en-US" altLang="zh-TW" sz="3000" b="1" dirty="0" smtClean="0">
              <a:latin typeface="標楷體" pitchFamily="65" charset="-120"/>
              <a:ea typeface="標楷體" pitchFamily="65" charset="-120"/>
            </a:endParaRPr>
          </a:p>
          <a:p>
            <a:pPr>
              <a:buNone/>
            </a:pPr>
            <a:endParaRPr lang="en-US" altLang="zh-TW" sz="2400" b="1" dirty="0" smtClean="0">
              <a:latin typeface="標楷體" pitchFamily="65" charset="-120"/>
              <a:ea typeface="標楷體" pitchFamily="65" charset="-120"/>
            </a:endParaRPr>
          </a:p>
          <a:p>
            <a:pPr>
              <a:buNone/>
            </a:pPr>
            <a:endParaRPr lang="en-US" altLang="zh-TW" sz="2400" b="1" dirty="0" smtClean="0">
              <a:latin typeface="標楷體" pitchFamily="65" charset="-120"/>
              <a:ea typeface="標楷體" pitchFamily="65" charset="-120"/>
            </a:endParaRPr>
          </a:p>
          <a:p>
            <a:pPr>
              <a:buNone/>
            </a:pPr>
            <a:endParaRPr lang="en-US" altLang="zh-TW" sz="2400" b="1" dirty="0" smtClean="0">
              <a:solidFill>
                <a:srgbClr val="FF0000"/>
              </a:solidFill>
              <a:latin typeface="標楷體" pitchFamily="65" charset="-120"/>
              <a:ea typeface="標楷體" pitchFamily="65" charset="-120"/>
            </a:endParaRPr>
          </a:p>
        </p:txBody>
      </p:sp>
      <p:pic>
        <p:nvPicPr>
          <p:cNvPr id="22534" name="Picture 6" descr="C:\Program Files (x86)\Microsoft Office\MEDIA\CAGCAT10\j0302953.jpg"/>
          <p:cNvPicPr>
            <a:picLocks noChangeAspect="1" noChangeArrowheads="1"/>
          </p:cNvPicPr>
          <p:nvPr/>
        </p:nvPicPr>
        <p:blipFill>
          <a:blip r:embed="rId3" cstate="print"/>
          <a:srcRect/>
          <a:stretch>
            <a:fillRect/>
          </a:stretch>
        </p:blipFill>
        <p:spPr bwMode="auto">
          <a:xfrm>
            <a:off x="7956376" y="5445225"/>
            <a:ext cx="1187624" cy="1412775"/>
          </a:xfrm>
          <a:prstGeom prst="rect">
            <a:avLst/>
          </a:prstGeom>
          <a:noFill/>
        </p:spPr>
      </p:pic>
      <p:pic>
        <p:nvPicPr>
          <p:cNvPr id="9" name="Picture 6" descr="C:\Program Files (x86)\Microsoft Office\MEDIA\CAGCAT10\j0302953.jpg"/>
          <p:cNvPicPr>
            <a:picLocks noChangeAspect="1" noChangeArrowheads="1"/>
          </p:cNvPicPr>
          <p:nvPr/>
        </p:nvPicPr>
        <p:blipFill>
          <a:blip r:embed="rId4" cstate="print"/>
          <a:srcRect/>
          <a:stretch>
            <a:fillRect/>
          </a:stretch>
        </p:blipFill>
        <p:spPr bwMode="auto">
          <a:xfrm>
            <a:off x="5364088" y="5803552"/>
            <a:ext cx="1080120" cy="1054448"/>
          </a:xfrm>
          <a:prstGeom prst="rect">
            <a:avLst/>
          </a:prstGeom>
          <a:noFill/>
        </p:spPr>
      </p:pic>
      <p:pic>
        <p:nvPicPr>
          <p:cNvPr id="10" name="Picture 6" descr="C:\Program Files (x86)\Microsoft Office\MEDIA\CAGCAT10\j0302953.jpg"/>
          <p:cNvPicPr>
            <a:picLocks noChangeAspect="1" noChangeArrowheads="1"/>
          </p:cNvPicPr>
          <p:nvPr/>
        </p:nvPicPr>
        <p:blipFill>
          <a:blip r:embed="rId5" cstate="print"/>
          <a:srcRect/>
          <a:stretch>
            <a:fillRect/>
          </a:stretch>
        </p:blipFill>
        <p:spPr bwMode="auto">
          <a:xfrm>
            <a:off x="1259632" y="6165304"/>
            <a:ext cx="720080" cy="692696"/>
          </a:xfrm>
          <a:prstGeom prst="rect">
            <a:avLst/>
          </a:prstGeom>
          <a:noFill/>
        </p:spPr>
      </p:pic>
      <p:pic>
        <p:nvPicPr>
          <p:cNvPr id="11" name="Picture 6" descr="C:\Program Files (x86)\Microsoft Office\MEDIA\CAGCAT10\j0302953.jpg"/>
          <p:cNvPicPr>
            <a:picLocks noChangeAspect="1" noChangeArrowheads="1"/>
          </p:cNvPicPr>
          <p:nvPr/>
        </p:nvPicPr>
        <p:blipFill>
          <a:blip r:embed="rId6" cstate="print"/>
          <a:srcRect/>
          <a:stretch>
            <a:fillRect/>
          </a:stretch>
        </p:blipFill>
        <p:spPr bwMode="auto">
          <a:xfrm>
            <a:off x="1907704" y="5877272"/>
            <a:ext cx="648072" cy="980728"/>
          </a:xfrm>
          <a:prstGeom prst="rect">
            <a:avLst/>
          </a:prstGeom>
          <a:noFill/>
        </p:spPr>
      </p:pic>
      <p:pic>
        <p:nvPicPr>
          <p:cNvPr id="12" name="Picture 6" descr="C:\Program Files (x86)\Microsoft Office\MEDIA\CAGCAT10\j0302953.jpg"/>
          <p:cNvPicPr>
            <a:picLocks noChangeAspect="1" noChangeArrowheads="1"/>
          </p:cNvPicPr>
          <p:nvPr/>
        </p:nvPicPr>
        <p:blipFill>
          <a:blip r:embed="rId7" cstate="print"/>
          <a:srcRect/>
          <a:stretch>
            <a:fillRect/>
          </a:stretch>
        </p:blipFill>
        <p:spPr bwMode="auto">
          <a:xfrm>
            <a:off x="467544" y="5877272"/>
            <a:ext cx="1080120" cy="980728"/>
          </a:xfrm>
          <a:prstGeom prst="rect">
            <a:avLst/>
          </a:prstGeom>
          <a:noFill/>
        </p:spPr>
      </p:pic>
      <p:pic>
        <p:nvPicPr>
          <p:cNvPr id="13" name="Picture 6" descr="C:\Program Files (x86)\Microsoft Office\MEDIA\CAGCAT10\j0302953.jpg"/>
          <p:cNvPicPr>
            <a:picLocks noChangeAspect="1" noChangeArrowheads="1"/>
          </p:cNvPicPr>
          <p:nvPr/>
        </p:nvPicPr>
        <p:blipFill>
          <a:blip r:embed="rId8" cstate="print"/>
          <a:srcRect/>
          <a:stretch>
            <a:fillRect/>
          </a:stretch>
        </p:blipFill>
        <p:spPr bwMode="auto">
          <a:xfrm>
            <a:off x="0" y="6021288"/>
            <a:ext cx="755576" cy="836712"/>
          </a:xfrm>
          <a:prstGeom prst="rect">
            <a:avLst/>
          </a:prstGeom>
          <a:noFill/>
        </p:spPr>
      </p:pic>
      <p:pic>
        <p:nvPicPr>
          <p:cNvPr id="14" name="Picture 6" descr="C:\Program Files (x86)\Microsoft Office\MEDIA\CAGCAT10\j0302953.jpg"/>
          <p:cNvPicPr>
            <a:picLocks noChangeAspect="1" noChangeArrowheads="1"/>
          </p:cNvPicPr>
          <p:nvPr/>
        </p:nvPicPr>
        <p:blipFill>
          <a:blip r:embed="rId3" cstate="print"/>
          <a:srcRect/>
          <a:stretch>
            <a:fillRect/>
          </a:stretch>
        </p:blipFill>
        <p:spPr bwMode="auto">
          <a:xfrm>
            <a:off x="4644008" y="5589240"/>
            <a:ext cx="1060376" cy="1268760"/>
          </a:xfrm>
          <a:prstGeom prst="rect">
            <a:avLst/>
          </a:prstGeom>
          <a:noFill/>
        </p:spPr>
      </p:pic>
      <p:pic>
        <p:nvPicPr>
          <p:cNvPr id="15" name="Picture 6" descr="C:\Program Files (x86)\Microsoft Office\MEDIA\CAGCAT10\j0302953.jpg"/>
          <p:cNvPicPr>
            <a:picLocks noChangeAspect="1" noChangeArrowheads="1"/>
          </p:cNvPicPr>
          <p:nvPr/>
        </p:nvPicPr>
        <p:blipFill>
          <a:blip r:embed="rId3" cstate="print"/>
          <a:srcRect/>
          <a:stretch>
            <a:fillRect/>
          </a:stretch>
        </p:blipFill>
        <p:spPr bwMode="auto">
          <a:xfrm>
            <a:off x="3779912" y="5373216"/>
            <a:ext cx="936104" cy="1484784"/>
          </a:xfrm>
          <a:prstGeom prst="rect">
            <a:avLst/>
          </a:prstGeom>
          <a:noFill/>
        </p:spPr>
      </p:pic>
      <p:pic>
        <p:nvPicPr>
          <p:cNvPr id="16" name="Picture 6" descr="C:\Program Files (x86)\Microsoft Office\MEDIA\CAGCAT10\j0302953.jpg"/>
          <p:cNvPicPr>
            <a:picLocks noChangeAspect="1" noChangeArrowheads="1"/>
          </p:cNvPicPr>
          <p:nvPr/>
        </p:nvPicPr>
        <p:blipFill>
          <a:blip r:embed="rId9" cstate="print"/>
          <a:srcRect/>
          <a:stretch>
            <a:fillRect/>
          </a:stretch>
        </p:blipFill>
        <p:spPr bwMode="auto">
          <a:xfrm>
            <a:off x="3131840" y="5771728"/>
            <a:ext cx="864096" cy="1086272"/>
          </a:xfrm>
          <a:prstGeom prst="rect">
            <a:avLst/>
          </a:prstGeom>
          <a:noFill/>
        </p:spPr>
      </p:pic>
      <p:pic>
        <p:nvPicPr>
          <p:cNvPr id="17" name="Picture 6" descr="C:\Program Files (x86)\Microsoft Office\MEDIA\CAGCAT10\j0302953.jpg"/>
          <p:cNvPicPr>
            <a:picLocks noChangeAspect="1" noChangeArrowheads="1"/>
          </p:cNvPicPr>
          <p:nvPr/>
        </p:nvPicPr>
        <p:blipFill>
          <a:blip r:embed="rId10" cstate="print"/>
          <a:srcRect/>
          <a:stretch>
            <a:fillRect/>
          </a:stretch>
        </p:blipFill>
        <p:spPr bwMode="auto">
          <a:xfrm>
            <a:off x="2411760" y="6381328"/>
            <a:ext cx="827584" cy="476672"/>
          </a:xfrm>
          <a:prstGeom prst="rect">
            <a:avLst/>
          </a:prstGeom>
          <a:noFill/>
        </p:spPr>
      </p:pic>
      <p:pic>
        <p:nvPicPr>
          <p:cNvPr id="20" name="Picture 6" descr="C:\Program Files (x86)\Microsoft Office\MEDIA\CAGCAT10\j0302953.jpg"/>
          <p:cNvPicPr>
            <a:picLocks noChangeAspect="1" noChangeArrowheads="1"/>
          </p:cNvPicPr>
          <p:nvPr/>
        </p:nvPicPr>
        <p:blipFill>
          <a:blip r:embed="rId11" cstate="print"/>
          <a:srcRect/>
          <a:stretch>
            <a:fillRect/>
          </a:stretch>
        </p:blipFill>
        <p:spPr bwMode="auto">
          <a:xfrm>
            <a:off x="6444208" y="5589240"/>
            <a:ext cx="720080" cy="1268760"/>
          </a:xfrm>
          <a:prstGeom prst="rect">
            <a:avLst/>
          </a:prstGeom>
          <a:noFill/>
        </p:spPr>
      </p:pic>
      <p:pic>
        <p:nvPicPr>
          <p:cNvPr id="21" name="Picture 6" descr="C:\Program Files (x86)\Microsoft Office\MEDIA\CAGCAT10\j0302953.jpg"/>
          <p:cNvPicPr>
            <a:picLocks noChangeAspect="1" noChangeArrowheads="1"/>
          </p:cNvPicPr>
          <p:nvPr/>
        </p:nvPicPr>
        <p:blipFill>
          <a:blip r:embed="rId12" cstate="print"/>
          <a:srcRect/>
          <a:stretch>
            <a:fillRect/>
          </a:stretch>
        </p:blipFill>
        <p:spPr bwMode="auto">
          <a:xfrm>
            <a:off x="7236296" y="6021288"/>
            <a:ext cx="648072" cy="836712"/>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268760"/>
          </a:xfrm>
        </p:spPr>
        <p:txBody>
          <a:bodyPr>
            <a:normAutofit/>
          </a:bodyPr>
          <a:lstStyle/>
          <a:p>
            <a:pPr algn="ctr"/>
            <a:r>
              <a:rPr lang="zh-TW" altLang="zh-TW" b="1" dirty="0" smtClean="0">
                <a:solidFill>
                  <a:srgbClr val="C00000"/>
                </a:solidFill>
              </a:rPr>
              <a:t>結論－從完善兒童救援措施著手</a:t>
            </a:r>
            <a:endParaRPr lang="zh-TW" altLang="en-US" b="1" dirty="0">
              <a:solidFill>
                <a:srgbClr val="C00000"/>
              </a:solidFill>
            </a:endParaRPr>
          </a:p>
        </p:txBody>
      </p:sp>
      <p:sp>
        <p:nvSpPr>
          <p:cNvPr id="3" name="內容版面配置區 2"/>
          <p:cNvSpPr>
            <a:spLocks noGrp="1"/>
          </p:cNvSpPr>
          <p:nvPr>
            <p:ph idx="1"/>
          </p:nvPr>
        </p:nvSpPr>
        <p:spPr>
          <a:xfrm>
            <a:off x="251520" y="1196752"/>
            <a:ext cx="8640960" cy="5328592"/>
          </a:xfrm>
          <a:solidFill>
            <a:schemeClr val="bg2">
              <a:lumMod val="90000"/>
            </a:schemeClr>
          </a:solidFill>
        </p:spPr>
        <p:txBody>
          <a:bodyPr>
            <a:normAutofit/>
          </a:bodyPr>
          <a:lstStyle/>
          <a:p>
            <a:r>
              <a:rPr lang="zh-TW" altLang="zh-TW" dirty="0" smtClean="0">
                <a:latin typeface="+mn-ea"/>
              </a:rPr>
              <a:t>《聯合國兒童權利宣言》指出：兒童應受到特別保護，並應通過法律和其他方法而獲得各種機會與便利，使其能在健康而正常的狀態和自由與尊嚴的條件下，得到身體、心智、道德、精神和社會各方面的發展</a:t>
            </a:r>
            <a:endParaRPr lang="en-US" altLang="zh-TW" dirty="0" smtClean="0">
              <a:latin typeface="+mn-ea"/>
            </a:endParaRPr>
          </a:p>
          <a:p>
            <a:r>
              <a:rPr lang="zh-TW" altLang="zh-TW" dirty="0" smtClean="0">
                <a:solidFill>
                  <a:srgbClr val="FF0000"/>
                </a:solidFill>
                <a:latin typeface="+mn-ea"/>
              </a:rPr>
              <a:t>施暴者可能也有問題須要協助</a:t>
            </a:r>
            <a:endParaRPr lang="en-US" altLang="zh-TW" dirty="0" smtClean="0">
              <a:solidFill>
                <a:srgbClr val="FF0000"/>
              </a:solidFill>
              <a:latin typeface="+mn-ea"/>
            </a:endParaRPr>
          </a:p>
          <a:p>
            <a:r>
              <a:rPr lang="zh-TW" altLang="zh-TW" dirty="0" smtClean="0">
                <a:latin typeface="+mn-ea"/>
              </a:rPr>
              <a:t>法學與武學一樣，要能見自己、見天地、見眾生，才能達到至善至美之境界</a:t>
            </a:r>
            <a:endParaRPr lang="en-US" altLang="zh-TW" dirty="0" smtClean="0">
              <a:latin typeface="+mn-ea"/>
            </a:endParaRPr>
          </a:p>
          <a:p>
            <a:r>
              <a:rPr lang="zh-TW" altLang="en-US" dirty="0" smtClean="0">
                <a:solidFill>
                  <a:srgbClr val="FF0000"/>
                </a:solidFill>
                <a:latin typeface="+mn-ea"/>
              </a:rPr>
              <a:t>法務部已於</a:t>
            </a:r>
            <a:r>
              <a:rPr lang="en-US" altLang="zh-TW" dirty="0" smtClean="0">
                <a:solidFill>
                  <a:srgbClr val="FF0000"/>
                </a:solidFill>
                <a:latin typeface="+mn-ea"/>
              </a:rPr>
              <a:t>3</a:t>
            </a:r>
            <a:r>
              <a:rPr lang="zh-TW" altLang="en-US" dirty="0" smtClean="0">
                <a:solidFill>
                  <a:srgbClr val="FF0000"/>
                </a:solidFill>
                <a:latin typeface="+mn-ea"/>
              </a:rPr>
              <a:t>月</a:t>
            </a:r>
            <a:r>
              <a:rPr lang="en-US" altLang="zh-TW" dirty="0" smtClean="0">
                <a:solidFill>
                  <a:srgbClr val="FF0000"/>
                </a:solidFill>
                <a:latin typeface="+mn-ea"/>
              </a:rPr>
              <a:t>11</a:t>
            </a:r>
            <a:r>
              <a:rPr lang="zh-TW" altLang="en-US" dirty="0" smtClean="0">
                <a:solidFill>
                  <a:srgbClr val="FF0000"/>
                </a:solidFill>
                <a:latin typeface="+mn-ea"/>
              </a:rPr>
              <a:t>日晚間發出新聞稿，說明修法進度及配套措施</a:t>
            </a:r>
            <a:endParaRPr lang="en-US" altLang="zh-TW" dirty="0" smtClean="0">
              <a:solidFill>
                <a:srgbClr val="FF0000"/>
              </a:solidFill>
              <a:latin typeface="+mn-ea"/>
            </a:endParaRPr>
          </a:p>
          <a:p>
            <a:endParaRPr lang="zh-TW" altLang="en-US" dirty="0">
              <a:latin typeface="Microsoft JhengHei UI Light" pitchFamily="34" charset="-120"/>
              <a:ea typeface="Microsoft JhengHei UI Light" pitchFamily="34" charset="-120"/>
            </a:endParaRPr>
          </a:p>
        </p:txBody>
      </p:sp>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4400" y="274638"/>
            <a:ext cx="7772400" cy="130026"/>
          </a:xfrm>
        </p:spPr>
        <p:txBody>
          <a:bodyPr>
            <a:normAutofit fontScale="90000"/>
          </a:bodyPr>
          <a:lstStyle/>
          <a:p>
            <a:endParaRPr lang="zh-TW" altLang="en-US" dirty="0"/>
          </a:p>
        </p:txBody>
      </p:sp>
      <p:sp>
        <p:nvSpPr>
          <p:cNvPr id="3" name="內容版面配置區 2"/>
          <p:cNvSpPr>
            <a:spLocks noGrp="1"/>
          </p:cNvSpPr>
          <p:nvPr>
            <p:ph idx="1"/>
          </p:nvPr>
        </p:nvSpPr>
        <p:spPr>
          <a:xfrm>
            <a:off x="467544" y="548680"/>
            <a:ext cx="8424936" cy="5471120"/>
          </a:xfrm>
          <a:ln/>
        </p:spPr>
        <p:style>
          <a:lnRef idx="2">
            <a:schemeClr val="accent5"/>
          </a:lnRef>
          <a:fillRef idx="1">
            <a:schemeClr val="lt1"/>
          </a:fillRef>
          <a:effectRef idx="0">
            <a:schemeClr val="accent5"/>
          </a:effectRef>
          <a:fontRef idx="minor">
            <a:schemeClr val="dk1"/>
          </a:fontRef>
        </p:style>
        <p:txBody>
          <a:bodyPr>
            <a:noAutofit/>
          </a:bodyPr>
          <a:lstStyle/>
          <a:p>
            <a:r>
              <a:rPr lang="zh-TW" altLang="en-US" sz="3600" dirty="0" smtClean="0">
                <a:latin typeface="+mn-ea"/>
              </a:rPr>
              <a:t>提高兒虐者的處罰刑度外，並</a:t>
            </a:r>
            <a:r>
              <a:rPr lang="zh-TW" altLang="en-US" sz="3600" dirty="0" smtClean="0">
                <a:solidFill>
                  <a:srgbClr val="FF0000"/>
                </a:solidFill>
                <a:latin typeface="+mn-ea"/>
              </a:rPr>
              <a:t>增訂了凌虐幼童致死</a:t>
            </a:r>
            <a:r>
              <a:rPr lang="en-US" altLang="zh-TW" sz="3600" dirty="0" smtClean="0">
                <a:solidFill>
                  <a:srgbClr val="FF0000"/>
                </a:solidFill>
                <a:latin typeface="+mn-ea"/>
              </a:rPr>
              <a:t>(</a:t>
            </a:r>
            <a:r>
              <a:rPr lang="zh-TW" altLang="en-US" sz="3600" dirty="0" smtClean="0">
                <a:solidFill>
                  <a:srgbClr val="FF0000"/>
                </a:solidFill>
                <a:latin typeface="+mn-ea"/>
              </a:rPr>
              <a:t>最重可處無期徒刑</a:t>
            </a:r>
            <a:r>
              <a:rPr lang="en-US" altLang="zh-TW" sz="3600" dirty="0" smtClean="0">
                <a:solidFill>
                  <a:srgbClr val="FF0000"/>
                </a:solidFill>
                <a:latin typeface="+mn-ea"/>
              </a:rPr>
              <a:t>)</a:t>
            </a:r>
            <a:r>
              <a:rPr lang="zh-TW" altLang="en-US" sz="3600" dirty="0" smtClean="0">
                <a:solidFill>
                  <a:srgbClr val="FF0000"/>
                </a:solidFill>
                <a:latin typeface="+mn-ea"/>
              </a:rPr>
              <a:t>、致重傷</a:t>
            </a:r>
            <a:r>
              <a:rPr lang="en-US" altLang="zh-TW" sz="3600" dirty="0" smtClean="0">
                <a:solidFill>
                  <a:srgbClr val="FF0000"/>
                </a:solidFill>
                <a:latin typeface="+mn-ea"/>
              </a:rPr>
              <a:t>(</a:t>
            </a:r>
            <a:r>
              <a:rPr lang="zh-TW" altLang="en-US" sz="3600" dirty="0" smtClean="0">
                <a:solidFill>
                  <a:srgbClr val="FF0000"/>
                </a:solidFill>
                <a:latin typeface="+mn-ea"/>
              </a:rPr>
              <a:t>最重可處</a:t>
            </a:r>
            <a:r>
              <a:rPr lang="en-US" altLang="zh-TW" sz="3600" dirty="0" smtClean="0">
                <a:solidFill>
                  <a:srgbClr val="FF0000"/>
                </a:solidFill>
                <a:latin typeface="+mn-ea"/>
              </a:rPr>
              <a:t>12</a:t>
            </a:r>
            <a:r>
              <a:rPr lang="zh-TW" altLang="en-US" sz="3600" dirty="0" smtClean="0">
                <a:solidFill>
                  <a:srgbClr val="FF0000"/>
                </a:solidFill>
                <a:latin typeface="+mn-ea"/>
              </a:rPr>
              <a:t>年有期徒刑</a:t>
            </a:r>
            <a:r>
              <a:rPr lang="en-US" altLang="zh-TW" sz="3600" dirty="0" smtClean="0">
                <a:solidFill>
                  <a:srgbClr val="FF0000"/>
                </a:solidFill>
                <a:latin typeface="+mn-ea"/>
              </a:rPr>
              <a:t>)</a:t>
            </a:r>
            <a:r>
              <a:rPr lang="zh-TW" altLang="en-US" sz="3600" dirty="0" smtClean="0">
                <a:solidFill>
                  <a:srgbClr val="FF0000"/>
                </a:solidFill>
                <a:latin typeface="+mn-ea"/>
              </a:rPr>
              <a:t>之加重結果犯規定</a:t>
            </a:r>
            <a:endParaRPr lang="en-US" altLang="zh-TW" sz="3600" dirty="0" smtClean="0">
              <a:solidFill>
                <a:srgbClr val="FF0000"/>
              </a:solidFill>
              <a:latin typeface="+mn-ea"/>
            </a:endParaRPr>
          </a:p>
          <a:p>
            <a:r>
              <a:rPr lang="zh-TW" altLang="en-US" sz="3600" dirty="0" smtClean="0">
                <a:latin typeface="+mn-ea"/>
              </a:rPr>
              <a:t>使檢察官能即早介入兒虐案件之偵辦並針對司法相驗案件，推動</a:t>
            </a:r>
            <a:r>
              <a:rPr lang="en-US" altLang="zh-TW" sz="3600" dirty="0" smtClean="0">
                <a:solidFill>
                  <a:srgbClr val="FF0000"/>
                </a:solidFill>
                <a:latin typeface="+mn-ea"/>
              </a:rPr>
              <a:t>6</a:t>
            </a:r>
            <a:r>
              <a:rPr lang="zh-TW" altLang="en-US" sz="3600" dirty="0" smtClean="0">
                <a:solidFill>
                  <a:srgbClr val="FF0000"/>
                </a:solidFill>
                <a:latin typeface="+mn-ea"/>
              </a:rPr>
              <a:t>歲以下兒童死亡原因檢視</a:t>
            </a:r>
            <a:r>
              <a:rPr lang="zh-TW" altLang="en-US" sz="3600" dirty="0" smtClean="0">
                <a:latin typeface="+mn-ea"/>
              </a:rPr>
              <a:t>及參與衛福部兒童死亡原因回顧計畫，期能釐清兒童真正死亡原因</a:t>
            </a:r>
            <a:endParaRPr lang="zh-TW" altLang="en-US" sz="3600" dirty="0">
              <a:latin typeface="+mn-ea"/>
            </a:endParaRPr>
          </a:p>
        </p:txBody>
      </p:sp>
    </p:spTree>
  </p:cSld>
  <p:clrMapOvr>
    <a:masterClrMapping/>
  </p:clrMapOvr>
  <p:transition spd="slow">
    <p:wipe dir="d"/>
    <p:sndAc>
      <p:stSnd>
        <p:snd r:embed="rId2" name="voltage.wav"/>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619672" y="4149080"/>
            <a:ext cx="5904656" cy="648072"/>
          </a:xfrm>
          <a:solidFill>
            <a:schemeClr val="bg1"/>
          </a:solidFill>
        </p:spPr>
        <p:txBody>
          <a:bodyPr>
            <a:noAutofit/>
          </a:bodyPr>
          <a:lstStyle/>
          <a:p>
            <a:pPr algn="ctr"/>
            <a:r>
              <a:rPr lang="en-US" altLang="zh-TW" sz="5400" b="1" dirty="0" smtClean="0">
                <a:solidFill>
                  <a:srgbClr val="002060"/>
                </a:solidFill>
                <a:latin typeface="標楷體" pitchFamily="65" charset="-120"/>
                <a:ea typeface="標楷體" pitchFamily="65" charset="-120"/>
              </a:rPr>
              <a:t/>
            </a:r>
            <a:br>
              <a:rPr lang="en-US" altLang="zh-TW" sz="5400" b="1" dirty="0" smtClean="0">
                <a:solidFill>
                  <a:srgbClr val="002060"/>
                </a:solidFill>
                <a:latin typeface="標楷體" pitchFamily="65" charset="-120"/>
                <a:ea typeface="標楷體" pitchFamily="65" charset="-120"/>
              </a:rPr>
            </a:br>
            <a:endParaRPr lang="zh-TW" altLang="en-US" sz="3200" b="1" dirty="0">
              <a:solidFill>
                <a:srgbClr val="FF0000"/>
              </a:solidFill>
              <a:latin typeface="標楷體" pitchFamily="65" charset="-120"/>
              <a:ea typeface="標楷體" pitchFamily="65" charset="-120"/>
            </a:endParaRPr>
          </a:p>
        </p:txBody>
      </p:sp>
      <p:sp>
        <p:nvSpPr>
          <p:cNvPr id="3" name="副標題 2"/>
          <p:cNvSpPr>
            <a:spLocks noGrp="1"/>
          </p:cNvSpPr>
          <p:nvPr>
            <p:ph type="subTitle" idx="1"/>
          </p:nvPr>
        </p:nvSpPr>
        <p:spPr>
          <a:xfrm>
            <a:off x="0" y="-387424"/>
            <a:ext cx="9144000" cy="3456384"/>
          </a:xfrm>
          <a:solidFill>
            <a:srgbClr val="002060"/>
          </a:solidFill>
        </p:spPr>
        <p:style>
          <a:lnRef idx="0">
            <a:schemeClr val="dk1"/>
          </a:lnRef>
          <a:fillRef idx="3">
            <a:schemeClr val="dk1"/>
          </a:fillRef>
          <a:effectRef idx="3">
            <a:schemeClr val="dk1"/>
          </a:effectRef>
          <a:fontRef idx="minor">
            <a:schemeClr val="lt1"/>
          </a:fontRef>
        </p:style>
        <p:txBody>
          <a:bodyPr>
            <a:normAutofit/>
          </a:bodyPr>
          <a:lstStyle/>
          <a:p>
            <a:endParaRPr lang="en-US" altLang="zh-TW" sz="9600" dirty="0" smtClean="0">
              <a:solidFill>
                <a:srgbClr val="FF0000"/>
              </a:solidFill>
              <a:latin typeface="+mn-ea"/>
            </a:endParaRPr>
          </a:p>
          <a:p>
            <a:r>
              <a:rPr lang="zh-TW" altLang="en-US" sz="9600" b="1" dirty="0" smtClean="0">
                <a:solidFill>
                  <a:srgbClr val="FF0000"/>
                </a:solidFill>
                <a:latin typeface="+mn-ea"/>
              </a:rPr>
              <a:t>謝謝</a:t>
            </a:r>
            <a:r>
              <a:rPr lang="zh-TW" altLang="en-US" sz="9600" b="1" dirty="0" smtClean="0">
                <a:solidFill>
                  <a:srgbClr val="FF0000"/>
                </a:solidFill>
                <a:latin typeface="+mn-ea"/>
              </a:rPr>
              <a:t>聆聽</a:t>
            </a:r>
            <a:endParaRPr lang="en-US" altLang="zh-TW" sz="9600" b="1" dirty="0" smtClean="0">
              <a:solidFill>
                <a:srgbClr val="FF0000"/>
              </a:solidFill>
              <a:latin typeface="+mn-ea"/>
            </a:endParaRPr>
          </a:p>
        </p:txBody>
      </p:sp>
      <p:pic>
        <p:nvPicPr>
          <p:cNvPr id="3080" name="Picture 8" descr="C:\Program Files\Microsoft Office\MEDIA\CAGCAT10\j0305493.wmf"/>
          <p:cNvPicPr>
            <a:picLocks noChangeAspect="1" noChangeArrowheads="1"/>
          </p:cNvPicPr>
          <p:nvPr/>
        </p:nvPicPr>
        <p:blipFill>
          <a:blip r:embed="rId4" cstate="print"/>
          <a:srcRect/>
          <a:stretch>
            <a:fillRect/>
          </a:stretch>
        </p:blipFill>
        <p:spPr bwMode="auto">
          <a:xfrm>
            <a:off x="7333488" y="4005064"/>
            <a:ext cx="1810512" cy="1485900"/>
          </a:xfrm>
          <a:prstGeom prst="rect">
            <a:avLst/>
          </a:prstGeom>
          <a:noFill/>
        </p:spPr>
      </p:pic>
      <p:pic>
        <p:nvPicPr>
          <p:cNvPr id="3081" name="Picture 9" descr="C:\Program Files\Microsoft Office\MEDIA\CAGCAT10\j0305493.wmf"/>
          <p:cNvPicPr>
            <a:picLocks noChangeAspect="1" noChangeArrowheads="1"/>
          </p:cNvPicPr>
          <p:nvPr/>
        </p:nvPicPr>
        <p:blipFill>
          <a:blip r:embed="rId4" cstate="print"/>
          <a:srcRect/>
          <a:stretch>
            <a:fillRect/>
          </a:stretch>
        </p:blipFill>
        <p:spPr bwMode="auto">
          <a:xfrm>
            <a:off x="6084168" y="4941168"/>
            <a:ext cx="1810512" cy="1412776"/>
          </a:xfrm>
          <a:prstGeom prst="rect">
            <a:avLst/>
          </a:prstGeom>
          <a:noFill/>
        </p:spPr>
      </p:pic>
      <p:pic>
        <p:nvPicPr>
          <p:cNvPr id="3082" name="Picture 10" descr="C:\Program Files\Microsoft Office\MEDIA\CAGCAT10\j0305493.wmf"/>
          <p:cNvPicPr>
            <a:picLocks noChangeAspect="1" noChangeArrowheads="1"/>
          </p:cNvPicPr>
          <p:nvPr/>
        </p:nvPicPr>
        <p:blipFill>
          <a:blip r:embed="rId4" cstate="print"/>
          <a:srcRect/>
          <a:stretch>
            <a:fillRect/>
          </a:stretch>
        </p:blipFill>
        <p:spPr bwMode="auto">
          <a:xfrm>
            <a:off x="4499992" y="5372100"/>
            <a:ext cx="1810512" cy="1485900"/>
          </a:xfrm>
          <a:prstGeom prst="rect">
            <a:avLst/>
          </a:prstGeom>
          <a:noFill/>
        </p:spPr>
      </p:pic>
      <p:pic>
        <p:nvPicPr>
          <p:cNvPr id="3083" name="Picture 11" descr="C:\Program Files\Microsoft Office\MEDIA\CAGCAT10\j0305493.wmf"/>
          <p:cNvPicPr>
            <a:picLocks noChangeAspect="1" noChangeArrowheads="1"/>
          </p:cNvPicPr>
          <p:nvPr/>
        </p:nvPicPr>
        <p:blipFill>
          <a:blip r:embed="rId4" cstate="print"/>
          <a:srcRect/>
          <a:stretch>
            <a:fillRect/>
          </a:stretch>
        </p:blipFill>
        <p:spPr bwMode="auto">
          <a:xfrm>
            <a:off x="2771800" y="5373216"/>
            <a:ext cx="1810512" cy="1484784"/>
          </a:xfrm>
          <a:prstGeom prst="rect">
            <a:avLst/>
          </a:prstGeom>
          <a:noFill/>
        </p:spPr>
      </p:pic>
      <p:pic>
        <p:nvPicPr>
          <p:cNvPr id="3084" name="Picture 12" descr="C:\Program Files\Microsoft Office\MEDIA\CAGCAT10\j0305493.wmf"/>
          <p:cNvPicPr>
            <a:picLocks noChangeAspect="1" noChangeArrowheads="1"/>
          </p:cNvPicPr>
          <p:nvPr/>
        </p:nvPicPr>
        <p:blipFill>
          <a:blip r:embed="rId4" cstate="print"/>
          <a:srcRect/>
          <a:stretch>
            <a:fillRect/>
          </a:stretch>
        </p:blipFill>
        <p:spPr bwMode="auto">
          <a:xfrm>
            <a:off x="1187624" y="4725144"/>
            <a:ext cx="1810512" cy="1485900"/>
          </a:xfrm>
          <a:prstGeom prst="rect">
            <a:avLst/>
          </a:prstGeom>
          <a:noFill/>
        </p:spPr>
      </p:pic>
      <p:pic>
        <p:nvPicPr>
          <p:cNvPr id="3085" name="Picture 13" descr="C:\Program Files\Microsoft Office\MEDIA\CAGCAT10\j0305493.wmf"/>
          <p:cNvPicPr>
            <a:picLocks noChangeAspect="1" noChangeArrowheads="1"/>
          </p:cNvPicPr>
          <p:nvPr/>
        </p:nvPicPr>
        <p:blipFill>
          <a:blip r:embed="rId4" cstate="print"/>
          <a:srcRect/>
          <a:stretch>
            <a:fillRect/>
          </a:stretch>
        </p:blipFill>
        <p:spPr bwMode="auto">
          <a:xfrm>
            <a:off x="0" y="3789040"/>
            <a:ext cx="1810512" cy="1484784"/>
          </a:xfrm>
          <a:prstGeom prst="rect">
            <a:avLst/>
          </a:prstGeom>
          <a:noFill/>
        </p:spPr>
      </p:pic>
    </p:spTree>
  </p:cSld>
  <p:clrMapOvr>
    <a:masterClrMapping/>
  </p:clrMapOvr>
  <p:transition spd="slow">
    <p:wipe dir="d"/>
    <p:sndAc>
      <p:stSnd>
        <p:snd r:embed="rId3" name="voltag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88640"/>
            <a:ext cx="8712968" cy="1169368"/>
          </a:xfrm>
          <a:solidFill>
            <a:srgbClr val="FFFF99"/>
          </a:solidFill>
          <a:ln w="76200">
            <a:solidFill>
              <a:srgbClr val="990000"/>
            </a:solidFill>
          </a:ln>
        </p:spPr>
        <p:txBody>
          <a:bodyPr>
            <a:normAutofit/>
          </a:bodyPr>
          <a:lstStyle/>
          <a:p>
            <a:r>
              <a:rPr lang="zh-TW" altLang="en-US" sz="6000" b="1" spc="600" dirty="0" smtClean="0">
                <a:solidFill>
                  <a:srgbClr val="3333CC"/>
                </a:solidFill>
                <a:latin typeface="標楷體" pitchFamily="65" charset="-120"/>
                <a:ea typeface="標楷體" pitchFamily="65" charset="-120"/>
              </a:rPr>
              <a:t>傳統中國刑律</a:t>
            </a:r>
            <a:endParaRPr lang="zh-TW" altLang="en-US" sz="6000" b="1" spc="600" dirty="0">
              <a:solidFill>
                <a:srgbClr val="3333CC"/>
              </a:solidFill>
              <a:latin typeface="標楷體" pitchFamily="65" charset="-120"/>
              <a:ea typeface="標楷體" pitchFamily="65" charset="-120"/>
            </a:endParaRPr>
          </a:p>
        </p:txBody>
      </p:sp>
      <p:sp>
        <p:nvSpPr>
          <p:cNvPr id="3" name="內容版面配置區 2"/>
          <p:cNvSpPr>
            <a:spLocks noGrp="1"/>
          </p:cNvSpPr>
          <p:nvPr>
            <p:ph idx="1"/>
          </p:nvPr>
        </p:nvSpPr>
        <p:spPr>
          <a:xfrm>
            <a:off x="0" y="1628800"/>
            <a:ext cx="9144000" cy="4968552"/>
          </a:xfrm>
          <a:solidFill>
            <a:schemeClr val="bg2"/>
          </a:solidFill>
        </p:spPr>
        <p:txBody>
          <a:bodyPr>
            <a:noAutofit/>
          </a:bodyPr>
          <a:lstStyle/>
          <a:p>
            <a:r>
              <a:rPr lang="zh-TW" altLang="zh-TW" sz="2800" dirty="0" smtClean="0"/>
              <a:t>倫常觀念是傳統中國文化核心特色之一，且一向被視為穩定社會重要支柱。整個帝制時期農業社會，家父長權威維繫著家屬的秩序，家父長與家屬之間實為主從的關係，一切權利都操在父祖手上，包括經濟權、婚姻權與懲戒權，所以歷代中國刑典中的禮教立法，無不以強制規範為手段，企圖穩固君權、父權、夫權統治的社會秩序。以</a:t>
            </a:r>
            <a:r>
              <a:rPr lang="zh-TW" altLang="zh-TW" sz="2800" u="sng" dirty="0" smtClean="0">
                <a:solidFill>
                  <a:srgbClr val="FF0000"/>
                </a:solidFill>
              </a:rPr>
              <a:t>《</a:t>
            </a:r>
            <a:r>
              <a:rPr lang="zh-TW" altLang="zh-TW" sz="2800" dirty="0" smtClean="0">
                <a:solidFill>
                  <a:srgbClr val="FF0000"/>
                </a:solidFill>
              </a:rPr>
              <a:t>唐律</a:t>
            </a:r>
            <a:r>
              <a:rPr lang="zh-TW" altLang="zh-TW" sz="2800" u="sng" dirty="0" smtClean="0">
                <a:solidFill>
                  <a:srgbClr val="FF0000"/>
                </a:solidFill>
              </a:rPr>
              <a:t>》的刑法制度為例，乃融合刑罰與倫常道德兩極，其結果為禮教的法律化</a:t>
            </a:r>
            <a:endParaRPr lang="en-US" altLang="zh-TW" sz="2800" b="1" dirty="0" smtClean="0">
              <a:solidFill>
                <a:srgbClr val="FF0000"/>
              </a:solidFill>
            </a:endParaRPr>
          </a:p>
        </p:txBody>
      </p:sp>
      <p:pic>
        <p:nvPicPr>
          <p:cNvPr id="22" name="Picture 6" descr="C:\Program Files (x86)\Microsoft Office\MEDIA\CAGCAT10\j0302953.jpg"/>
          <p:cNvPicPr>
            <a:picLocks noChangeAspect="1" noChangeArrowheads="1"/>
          </p:cNvPicPr>
          <p:nvPr/>
        </p:nvPicPr>
        <p:blipFill>
          <a:blip r:embed="rId3" cstate="print"/>
          <a:srcRect/>
          <a:stretch>
            <a:fillRect/>
          </a:stretch>
        </p:blipFill>
        <p:spPr bwMode="auto">
          <a:xfrm>
            <a:off x="7308304" y="5445225"/>
            <a:ext cx="1187624" cy="1412775"/>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32656"/>
            <a:ext cx="9144000" cy="1368152"/>
          </a:xfr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txBody>
          <a:bodyPr>
            <a:normAutofit/>
          </a:bodyPr>
          <a:lstStyle/>
          <a:p>
            <a:r>
              <a:rPr lang="zh-TW" altLang="zh-TW" sz="3600" dirty="0" smtClean="0"/>
              <a:t>民國以前倫常條款之建立及其演化</a:t>
            </a:r>
            <a:endParaRPr lang="zh-TW" altLang="en-US" sz="5400" b="1" spc="600" dirty="0">
              <a:solidFill>
                <a:srgbClr val="FFFF00"/>
              </a:solidFill>
              <a:latin typeface="標楷體" pitchFamily="65" charset="-120"/>
              <a:ea typeface="標楷體" pitchFamily="65" charset="-120"/>
            </a:endParaRPr>
          </a:p>
        </p:txBody>
      </p:sp>
      <p:sp>
        <p:nvSpPr>
          <p:cNvPr id="3" name="內容版面配置區 2"/>
          <p:cNvSpPr>
            <a:spLocks noGrp="1"/>
          </p:cNvSpPr>
          <p:nvPr>
            <p:ph idx="1"/>
          </p:nvPr>
        </p:nvSpPr>
        <p:spPr>
          <a:xfrm>
            <a:off x="0" y="2132856"/>
            <a:ext cx="9144000" cy="4032448"/>
          </a:xfrm>
          <a:solidFill>
            <a:schemeClr val="bg1"/>
          </a:solidFill>
        </p:spPr>
        <p:txBody>
          <a:bodyPr>
            <a:noAutofit/>
          </a:bodyPr>
          <a:lstStyle/>
          <a:p>
            <a:endParaRPr lang="en-US" altLang="zh-TW" sz="2800" dirty="0" smtClean="0"/>
          </a:p>
          <a:p>
            <a:r>
              <a:rPr lang="zh-TW" altLang="zh-TW" dirty="0" smtClean="0"/>
              <a:t>自</a:t>
            </a:r>
            <a:r>
              <a:rPr lang="zh-TW" altLang="zh-TW" dirty="0" smtClean="0"/>
              <a:t>唐迄清，立法均根源於禮教，而禮教則奠基於五倫之上。因此，在以家族倫理為本位的立法原則下，縱令行為人所犯罪行相同，法律亦因行為人及被害人身分貴賤、輩分尊卑，及性別、職業或族群之不同，而異其刑之重輕，</a:t>
            </a:r>
            <a:r>
              <a:rPr lang="zh-TW" altLang="zh-TW" dirty="0" smtClean="0">
                <a:solidFill>
                  <a:srgbClr val="FF0000"/>
                </a:solidFill>
              </a:rPr>
              <a:t>具明顯身分秩序等差性</a:t>
            </a:r>
            <a:endParaRPr lang="en-US" altLang="zh-TW" b="1" dirty="0" smtClean="0">
              <a:solidFill>
                <a:srgbClr val="FF0000"/>
              </a:solidFill>
              <a:latin typeface="標楷體" pitchFamily="65" charset="-120"/>
              <a:ea typeface="標楷體" pitchFamily="65" charset="-120"/>
            </a:endParaRPr>
          </a:p>
        </p:txBody>
      </p:sp>
      <p:pic>
        <p:nvPicPr>
          <p:cNvPr id="20482" name="Picture 2" descr="C:\Program Files (x86)\Microsoft Office\MEDIA\OFFICE12\Lines\BD21309_.gif"/>
          <p:cNvPicPr>
            <a:picLocks noChangeAspect="1" noChangeArrowheads="1"/>
          </p:cNvPicPr>
          <p:nvPr/>
        </p:nvPicPr>
        <p:blipFill>
          <a:blip r:embed="rId3" cstate="print"/>
          <a:srcRect/>
          <a:stretch>
            <a:fillRect/>
          </a:stretch>
        </p:blipFill>
        <p:spPr bwMode="auto">
          <a:xfrm flipV="1">
            <a:off x="0" y="1700808"/>
            <a:ext cx="9144000" cy="216024"/>
          </a:xfrm>
          <a:prstGeom prst="rect">
            <a:avLst/>
          </a:prstGeom>
          <a:noFill/>
        </p:spPr>
      </p:pic>
      <p:pic>
        <p:nvPicPr>
          <p:cNvPr id="5" name="Picture 2" descr="C:\Program Files (x86)\Microsoft Office\MEDIA\OFFICE12\Lines\BD21309_.gif"/>
          <p:cNvPicPr>
            <a:picLocks noChangeAspect="1" noChangeArrowheads="1"/>
          </p:cNvPicPr>
          <p:nvPr/>
        </p:nvPicPr>
        <p:blipFill>
          <a:blip r:embed="rId3" cstate="print"/>
          <a:srcRect/>
          <a:stretch>
            <a:fillRect/>
          </a:stretch>
        </p:blipFill>
        <p:spPr bwMode="auto">
          <a:xfrm>
            <a:off x="0" y="0"/>
            <a:ext cx="9144000" cy="332656"/>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16632"/>
            <a:ext cx="9144000" cy="1296144"/>
          </a:xfrm>
          <a:solidFill>
            <a:schemeClr val="accent2">
              <a:lumMod val="40000"/>
              <a:lumOff val="60000"/>
            </a:schemeClr>
          </a:solidFill>
        </p:spPr>
        <p:style>
          <a:lnRef idx="1">
            <a:schemeClr val="accent2"/>
          </a:lnRef>
          <a:fillRef idx="2">
            <a:schemeClr val="accent2"/>
          </a:fillRef>
          <a:effectRef idx="1">
            <a:schemeClr val="accent2"/>
          </a:effectRef>
          <a:fontRef idx="minor">
            <a:schemeClr val="dk1"/>
          </a:fontRef>
        </p:style>
        <p:txBody>
          <a:bodyPr>
            <a:normAutofit/>
          </a:bodyPr>
          <a:lstStyle/>
          <a:p>
            <a:r>
              <a:rPr lang="zh-TW" altLang="zh-TW" b="1" dirty="0" smtClean="0"/>
              <a:t>君臣之間及父子之間之不平等關係</a:t>
            </a:r>
            <a:endParaRPr lang="zh-TW" altLang="en-US" b="1" spc="800" dirty="0">
              <a:solidFill>
                <a:srgbClr val="990000"/>
              </a:solidFill>
              <a:latin typeface="標楷體" pitchFamily="65" charset="-120"/>
              <a:ea typeface="標楷體" pitchFamily="65" charset="-120"/>
            </a:endParaRPr>
          </a:p>
        </p:txBody>
      </p:sp>
      <p:sp>
        <p:nvSpPr>
          <p:cNvPr id="3" name="內容版面配置區 2"/>
          <p:cNvSpPr>
            <a:spLocks noGrp="1"/>
          </p:cNvSpPr>
          <p:nvPr>
            <p:ph idx="1"/>
          </p:nvPr>
        </p:nvSpPr>
        <p:spPr>
          <a:xfrm>
            <a:off x="395536" y="1772816"/>
            <a:ext cx="8496944" cy="4608512"/>
          </a:xfrm>
          <a:solidFill>
            <a:schemeClr val="bg2"/>
          </a:solidFill>
        </p:spPr>
        <p:txBody>
          <a:bodyPr>
            <a:noAutofit/>
          </a:bodyPr>
          <a:lstStyle/>
          <a:p>
            <a:pPr>
              <a:lnSpc>
                <a:spcPct val="150000"/>
              </a:lnSpc>
              <a:spcBef>
                <a:spcPts val="600"/>
              </a:spcBef>
            </a:pPr>
            <a:r>
              <a:rPr lang="zh-TW" altLang="zh-TW" sz="2800" dirty="0" smtClean="0"/>
              <a:t>儒家孔子：「父為子隱、子為父隱，直在其中矣」</a:t>
            </a:r>
            <a:endParaRPr lang="en-US" altLang="zh-TW" sz="2800" dirty="0" smtClean="0"/>
          </a:p>
          <a:p>
            <a:pPr>
              <a:lnSpc>
                <a:spcPct val="150000"/>
              </a:lnSpc>
              <a:spcBef>
                <a:spcPts val="600"/>
              </a:spcBef>
            </a:pPr>
            <a:r>
              <a:rPr lang="zh-TW" altLang="zh-TW" sz="2800" dirty="0" smtClean="0"/>
              <a:t>歷代儒者熱衷辯論五倫之中父子關係與君臣關係何者爲先</a:t>
            </a:r>
            <a:r>
              <a:rPr lang="zh-TW" altLang="en-US" sz="2800" dirty="0" smtClean="0"/>
              <a:t>，</a:t>
            </a:r>
            <a:r>
              <a:rPr lang="zh-TW" altLang="zh-TW" sz="2800" dirty="0" smtClean="0"/>
              <a:t>單向的忠君觀念是在漢朝以後才較為明顯，「忠」君與「孝」父兩者如果看做不同的道德，則忠孝可能形成矛盾</a:t>
            </a:r>
            <a:endParaRPr lang="en-US" altLang="zh-TW" sz="2800" dirty="0" smtClean="0"/>
          </a:p>
          <a:p>
            <a:pPr>
              <a:lnSpc>
                <a:spcPct val="150000"/>
              </a:lnSpc>
              <a:spcBef>
                <a:spcPts val="600"/>
              </a:spcBef>
            </a:pPr>
            <a:endParaRPr lang="en-US" altLang="zh-TW" sz="2800" dirty="0" smtClean="0"/>
          </a:p>
          <a:p>
            <a:pPr>
              <a:lnSpc>
                <a:spcPct val="150000"/>
              </a:lnSpc>
              <a:spcBef>
                <a:spcPts val="600"/>
              </a:spcBef>
            </a:pPr>
            <a:endParaRPr lang="en-US" altLang="zh-TW" sz="2800" dirty="0" smtClean="0"/>
          </a:p>
          <a:p>
            <a:pPr>
              <a:lnSpc>
                <a:spcPct val="150000"/>
              </a:lnSpc>
              <a:spcBef>
                <a:spcPts val="600"/>
              </a:spcBef>
            </a:pPr>
            <a:endParaRPr lang="en-US" altLang="zh-TW" sz="2800" b="1" dirty="0" smtClean="0">
              <a:latin typeface="標楷體" pitchFamily="65" charset="-120"/>
              <a:ea typeface="標楷體" pitchFamily="65" charset="-120"/>
            </a:endParaRPr>
          </a:p>
        </p:txBody>
      </p:sp>
      <p:pic>
        <p:nvPicPr>
          <p:cNvPr id="19458" name="Picture 2" descr="C:\Program Files (x86)\Microsoft Office\MEDIA\OFFICE12\Lines\BD21318_.gif"/>
          <p:cNvPicPr>
            <a:picLocks noChangeAspect="1" noChangeArrowheads="1"/>
          </p:cNvPicPr>
          <p:nvPr/>
        </p:nvPicPr>
        <p:blipFill>
          <a:blip r:embed="rId3" cstate="print"/>
          <a:srcRect/>
          <a:stretch>
            <a:fillRect/>
          </a:stretch>
        </p:blipFill>
        <p:spPr bwMode="auto">
          <a:xfrm>
            <a:off x="0" y="1412776"/>
            <a:ext cx="9144000" cy="170686"/>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274638"/>
            <a:ext cx="8784976" cy="1143000"/>
          </a:xfrm>
          <a:solidFill>
            <a:srgbClr val="CCFF99"/>
          </a:solidFill>
          <a:ln w="38100">
            <a:solidFill>
              <a:schemeClr val="tx1"/>
            </a:solidFill>
          </a:ln>
          <a:scene3d>
            <a:camera prst="orthographicFront"/>
            <a:lightRig rig="threePt" dir="t"/>
          </a:scene3d>
          <a:sp3d contourW="12700">
            <a:bevelT/>
            <a:contourClr>
              <a:srgbClr val="008000"/>
            </a:contourClr>
          </a:sp3d>
        </p:spPr>
        <p:txBody>
          <a:bodyPr/>
          <a:lstStyle/>
          <a:p>
            <a:r>
              <a:rPr lang="zh-TW" altLang="zh-TW" b="1" dirty="0" smtClean="0"/>
              <a:t>人格平等思想東西各異</a:t>
            </a:r>
            <a:endParaRPr lang="zh-TW" altLang="en-US" sz="6000" b="1" dirty="0">
              <a:solidFill>
                <a:srgbClr val="00CC00"/>
              </a:solidFill>
              <a:latin typeface="Cambria Math" pitchFamily="18" charset="0"/>
              <a:ea typeface="標楷體" pitchFamily="65" charset="-120"/>
            </a:endParaRPr>
          </a:p>
        </p:txBody>
      </p:sp>
      <p:sp>
        <p:nvSpPr>
          <p:cNvPr id="3" name="內容版面配置區 2"/>
          <p:cNvSpPr>
            <a:spLocks noGrp="1"/>
          </p:cNvSpPr>
          <p:nvPr>
            <p:ph idx="1"/>
          </p:nvPr>
        </p:nvSpPr>
        <p:spPr>
          <a:xfrm>
            <a:off x="179512" y="1556792"/>
            <a:ext cx="8784976" cy="5112568"/>
          </a:xfrm>
          <a:solidFill>
            <a:schemeClr val="bg1"/>
          </a:solidFill>
        </p:spPr>
        <p:txBody>
          <a:bodyPr>
            <a:normAutofit/>
          </a:bodyPr>
          <a:lstStyle/>
          <a:p>
            <a:pPr>
              <a:lnSpc>
                <a:spcPct val="150000"/>
              </a:lnSpc>
            </a:pPr>
            <a:r>
              <a:rPr lang="zh-TW" altLang="zh-TW" dirty="0" smtClean="0"/>
              <a:t>傳統中國五倫之對應關係，均不能從近代平等觀念加以理解</a:t>
            </a:r>
            <a:r>
              <a:rPr lang="zh-TW" altLang="en-US" dirty="0" smtClean="0"/>
              <a:t>，</a:t>
            </a:r>
            <a:r>
              <a:rPr lang="zh-TW" altLang="zh-TW" dirty="0" smtClean="0"/>
              <a:t>因為儒家禮教思想極重視等差平等關係自不易出現，有也僅是例外或偶然。</a:t>
            </a:r>
            <a:endParaRPr lang="en-US" altLang="zh-TW" dirty="0" smtClean="0"/>
          </a:p>
          <a:p>
            <a:pPr>
              <a:lnSpc>
                <a:spcPct val="150000"/>
              </a:lnSpc>
            </a:pPr>
            <a:r>
              <a:rPr lang="zh-TW" altLang="zh-TW" dirty="0" smtClean="0"/>
              <a:t>儒家在諸類人際對待關係中，強調主從次序</a:t>
            </a:r>
            <a:endParaRPr lang="zh-TW" altLang="en-US" b="1" dirty="0">
              <a:solidFill>
                <a:srgbClr val="008000"/>
              </a:solidFill>
              <a:latin typeface="標楷體" pitchFamily="65" charset="-120"/>
              <a:ea typeface="標楷體" pitchFamily="65" charset="-120"/>
            </a:endParaRPr>
          </a:p>
        </p:txBody>
      </p:sp>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71400"/>
            <a:ext cx="9144000" cy="1431032"/>
          </a:xfrm>
          <a:solidFill>
            <a:schemeClr val="bg1"/>
          </a:solidFill>
          <a:effectLst>
            <a:softEdge rad="63500"/>
          </a:effectLst>
          <a:scene3d>
            <a:camera prst="perspectiveRelaxedModerately"/>
            <a:lightRig rig="threePt" dir="t"/>
          </a:scene3d>
        </p:spPr>
        <p:txBody>
          <a:bodyPr>
            <a:normAutofit fontScale="90000"/>
          </a:bodyPr>
          <a:lstStyle/>
          <a:p>
            <a:r>
              <a:rPr lang="en-US" altLang="zh-TW" dirty="0" smtClean="0"/>
              <a:t/>
            </a:r>
            <a:br>
              <a:rPr lang="en-US" altLang="zh-TW" dirty="0" smtClean="0"/>
            </a:br>
            <a:r>
              <a:rPr lang="zh-TW" altLang="zh-TW" sz="5400" b="1" dirty="0" smtClean="0">
                <a:solidFill>
                  <a:srgbClr val="FF0000"/>
                </a:solidFill>
              </a:rPr>
              <a:t>晚清刑法改革</a:t>
            </a:r>
            <a:endParaRPr lang="zh-TW" altLang="en-US" sz="6000" dirty="0">
              <a:solidFill>
                <a:srgbClr val="FF0000"/>
              </a:solidFill>
              <a:latin typeface="標楷體" pitchFamily="65" charset="-120"/>
              <a:ea typeface="標楷體" pitchFamily="65" charset="-120"/>
            </a:endParaRPr>
          </a:p>
        </p:txBody>
      </p:sp>
      <p:sp>
        <p:nvSpPr>
          <p:cNvPr id="3" name="內容版面配置區 2"/>
          <p:cNvSpPr>
            <a:spLocks noGrp="1"/>
          </p:cNvSpPr>
          <p:nvPr>
            <p:ph idx="1"/>
          </p:nvPr>
        </p:nvSpPr>
        <p:spPr>
          <a:xfrm>
            <a:off x="0" y="1628800"/>
            <a:ext cx="9144000" cy="5229200"/>
          </a:xfrm>
          <a:solidFill>
            <a:schemeClr val="bg2"/>
          </a:solidFill>
        </p:spPr>
        <p:txBody>
          <a:bodyPr>
            <a:normAutofit/>
          </a:bodyPr>
          <a:lstStyle/>
          <a:p>
            <a:r>
              <a:rPr lang="zh-TW" altLang="zh-TW" dirty="0" smtClean="0"/>
              <a:t>晚清末年，清廷在內外壓力下下詔變法修律在日籍修律顧問岡田朝太郎</a:t>
            </a:r>
            <a:r>
              <a:rPr lang="en-US" altLang="zh-TW" dirty="0" smtClean="0"/>
              <a:t>(1868-1936)</a:t>
            </a:r>
            <a:r>
              <a:rPr lang="zh-TW" altLang="zh-TW" dirty="0" smtClean="0"/>
              <a:t>協助下，完成此一刑律草案並於光緒</a:t>
            </a:r>
            <a:r>
              <a:rPr lang="en-US" altLang="zh-TW" dirty="0" smtClean="0"/>
              <a:t>33</a:t>
            </a:r>
            <a:r>
              <a:rPr lang="zh-TW" altLang="zh-TW" dirty="0" smtClean="0"/>
              <a:t>年</a:t>
            </a:r>
            <a:r>
              <a:rPr lang="en-US" altLang="zh-TW" dirty="0" smtClean="0"/>
              <a:t>(1907)12</a:t>
            </a:r>
            <a:r>
              <a:rPr lang="zh-TW" altLang="zh-TW" dirty="0" smtClean="0"/>
              <a:t>月上奏朝廷。由於刑律草案與固有的大清律兩相對照下，不論在立法精神或內容上均大相逕庭，隨即招致禮教派內外大臣紛紛駁斥</a:t>
            </a:r>
            <a:endParaRPr lang="zh-TW" altLang="en-US" spc="-300" dirty="0">
              <a:latin typeface="標楷體" pitchFamily="65" charset="-120"/>
              <a:ea typeface="標楷體" pitchFamily="65" charset="-120"/>
            </a:endParaRPr>
          </a:p>
        </p:txBody>
      </p:sp>
      <p:pic>
        <p:nvPicPr>
          <p:cNvPr id="3077" name="Picture 5" descr="C:\Program Files\Microsoft Office\MEDIA\OFFICE12\Lines\BD21313_.gif"/>
          <p:cNvPicPr>
            <a:picLocks noChangeAspect="1" noChangeArrowheads="1"/>
          </p:cNvPicPr>
          <p:nvPr/>
        </p:nvPicPr>
        <p:blipFill>
          <a:blip r:embed="rId3" cstate="print"/>
          <a:srcRect/>
          <a:stretch>
            <a:fillRect/>
          </a:stretch>
        </p:blipFill>
        <p:spPr bwMode="auto">
          <a:xfrm>
            <a:off x="0" y="0"/>
            <a:ext cx="9144000" cy="332656"/>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260648"/>
            <a:ext cx="7715200" cy="936104"/>
          </a:xfrm>
          <a:solidFill>
            <a:srgbClr val="CCFF99"/>
          </a:solidFill>
          <a:ln>
            <a:solidFill>
              <a:srgbClr val="FF0000"/>
            </a:solidFill>
          </a:ln>
          <a:effectLst>
            <a:glow rad="101600">
              <a:schemeClr val="accent2">
                <a:satMod val="175000"/>
                <a:alpha val="40000"/>
              </a:schemeClr>
            </a:glow>
          </a:effectLst>
          <a:scene3d>
            <a:camera prst="perspectiveBelow"/>
            <a:lightRig rig="threePt" dir="t"/>
          </a:scene3d>
        </p:spPr>
        <p:txBody>
          <a:bodyPr>
            <a:normAutofit/>
          </a:bodyPr>
          <a:lstStyle/>
          <a:p>
            <a:pPr algn="ctr"/>
            <a:r>
              <a:rPr lang="zh-TW" altLang="en-US" sz="5400" dirty="0" smtClean="0">
                <a:latin typeface="標楷體" pitchFamily="65" charset="-120"/>
                <a:ea typeface="標楷體" pitchFamily="65" charset="-120"/>
              </a:rPr>
              <a:t>學部大臣張之洞</a:t>
            </a:r>
            <a:endParaRPr lang="zh-TW" altLang="en-US" sz="5400" dirty="0">
              <a:latin typeface="標楷體" pitchFamily="65" charset="-120"/>
              <a:ea typeface="標楷體" pitchFamily="65" charset="-120"/>
            </a:endParaRPr>
          </a:p>
        </p:txBody>
      </p:sp>
      <p:sp>
        <p:nvSpPr>
          <p:cNvPr id="3" name="內容版面配置區 2"/>
          <p:cNvSpPr>
            <a:spLocks noGrp="1"/>
          </p:cNvSpPr>
          <p:nvPr>
            <p:ph idx="1"/>
          </p:nvPr>
        </p:nvSpPr>
        <p:spPr>
          <a:xfrm>
            <a:off x="0" y="1628800"/>
            <a:ext cx="9144000" cy="5112568"/>
          </a:xfrm>
          <a:solidFill>
            <a:srgbClr val="FFFFFF"/>
          </a:solidFill>
        </p:spPr>
        <p:txBody>
          <a:bodyPr>
            <a:normAutofit/>
          </a:bodyPr>
          <a:lstStyle/>
          <a:p>
            <a:pPr marL="533400" indent="-533400">
              <a:lnSpc>
                <a:spcPct val="90000"/>
              </a:lnSpc>
              <a:buFont typeface="Wingdings" pitchFamily="2" charset="2"/>
              <a:buAutoNum type="arabicPeriod"/>
            </a:pPr>
            <a:endParaRPr lang="en-US" altLang="zh-TW" sz="3600" b="1" dirty="0" smtClean="0">
              <a:latin typeface="標楷體" pitchFamily="65" charset="-120"/>
              <a:ea typeface="標楷體" pitchFamily="65" charset="-120"/>
              <a:cs typeface="Ebrima" pitchFamily="2" charset="0"/>
            </a:endParaRPr>
          </a:p>
          <a:p>
            <a:pPr>
              <a:buNone/>
            </a:pPr>
            <a:r>
              <a:rPr lang="en-US" altLang="zh-TW" sz="3600" b="1" dirty="0" smtClean="0"/>
              <a:t>1</a:t>
            </a:r>
            <a:r>
              <a:rPr lang="zh-TW" altLang="zh-TW" sz="3600" b="1" dirty="0" smtClean="0"/>
              <a:t>、中國制刑以明君臣之倫</a:t>
            </a:r>
            <a:endParaRPr lang="zh-TW" altLang="zh-TW" sz="3600" dirty="0" smtClean="0"/>
          </a:p>
          <a:p>
            <a:pPr>
              <a:buNone/>
            </a:pPr>
            <a:r>
              <a:rPr lang="en-US" altLang="zh-TW" sz="3600" b="1" dirty="0" smtClean="0"/>
              <a:t>2</a:t>
            </a:r>
            <a:r>
              <a:rPr lang="zh-TW" altLang="zh-TW" sz="3600" b="1" dirty="0" smtClean="0"/>
              <a:t>、中國制刑以明父子之倫</a:t>
            </a:r>
            <a:endParaRPr lang="zh-TW" altLang="zh-TW" sz="3600" dirty="0" smtClean="0"/>
          </a:p>
          <a:p>
            <a:pPr>
              <a:buNone/>
            </a:pPr>
            <a:r>
              <a:rPr lang="en-US" altLang="zh-TW" sz="3600" b="1" dirty="0" smtClean="0"/>
              <a:t>3</a:t>
            </a:r>
            <a:r>
              <a:rPr lang="zh-TW" altLang="zh-TW" sz="3600" b="1" dirty="0" smtClean="0"/>
              <a:t>、中國制刑以明夫婦之倫</a:t>
            </a:r>
            <a:endParaRPr lang="zh-TW" altLang="zh-TW" sz="3600" dirty="0" smtClean="0"/>
          </a:p>
          <a:p>
            <a:pPr>
              <a:buNone/>
            </a:pPr>
            <a:r>
              <a:rPr lang="en-US" altLang="zh-TW" sz="3600" b="1" dirty="0" smtClean="0"/>
              <a:t>4</a:t>
            </a:r>
            <a:r>
              <a:rPr lang="zh-TW" altLang="zh-TW" sz="3600" b="1" dirty="0" smtClean="0"/>
              <a:t>、中國制刑以明男女之別</a:t>
            </a:r>
            <a:endParaRPr lang="zh-TW" altLang="zh-TW" sz="3600" dirty="0" smtClean="0"/>
          </a:p>
          <a:p>
            <a:pPr>
              <a:buNone/>
            </a:pPr>
            <a:r>
              <a:rPr lang="en-US" altLang="zh-TW" sz="3600" b="1" dirty="0" smtClean="0"/>
              <a:t>5</a:t>
            </a:r>
            <a:r>
              <a:rPr lang="zh-TW" altLang="zh-TW" sz="3600" b="1" dirty="0" smtClean="0"/>
              <a:t>、中國制刑以明尊卑長幼之序</a:t>
            </a:r>
            <a:endParaRPr lang="zh-TW" altLang="zh-TW" sz="3600" dirty="0" smtClean="0"/>
          </a:p>
          <a:p>
            <a:pPr marL="533400" indent="-533400">
              <a:lnSpc>
                <a:spcPct val="90000"/>
              </a:lnSpc>
              <a:buFont typeface="Wingdings" pitchFamily="2" charset="2"/>
              <a:buNone/>
            </a:pPr>
            <a:r>
              <a:rPr lang="zh-TW" altLang="en-US" sz="3600" b="1" dirty="0" smtClean="0">
                <a:latin typeface="標楷體" pitchFamily="65" charset="-120"/>
                <a:ea typeface="標楷體" pitchFamily="65" charset="-120"/>
              </a:rPr>
              <a:t>  </a:t>
            </a:r>
            <a:endParaRPr lang="en-US" altLang="zh-TW" dirty="0" smtClean="0">
              <a:solidFill>
                <a:srgbClr val="FF0000"/>
              </a:solidFill>
            </a:endParaRPr>
          </a:p>
        </p:txBody>
      </p:sp>
      <p:pic>
        <p:nvPicPr>
          <p:cNvPr id="4100" name="Picture 4" descr="C:\Program Files\Microsoft Office\MEDIA\OFFICE12\Lines\BD21332_.gif"/>
          <p:cNvPicPr>
            <a:picLocks noChangeAspect="1" noChangeArrowheads="1"/>
          </p:cNvPicPr>
          <p:nvPr/>
        </p:nvPicPr>
        <p:blipFill>
          <a:blip r:embed="rId3" cstate="print"/>
          <a:srcRect/>
          <a:stretch>
            <a:fillRect/>
          </a:stretch>
        </p:blipFill>
        <p:spPr bwMode="auto">
          <a:xfrm>
            <a:off x="683568" y="1124744"/>
            <a:ext cx="7848872" cy="285750"/>
          </a:xfrm>
          <a:prstGeom prst="rect">
            <a:avLst/>
          </a:prstGeom>
          <a:noFill/>
        </p:spPr>
      </p:pic>
      <p:pic>
        <p:nvPicPr>
          <p:cNvPr id="5" name="Picture 4" descr="C:\Program Files\Microsoft Office\MEDIA\OFFICE12\Lines\BD21332_.gif"/>
          <p:cNvPicPr>
            <a:picLocks noChangeAspect="1" noChangeArrowheads="1"/>
          </p:cNvPicPr>
          <p:nvPr/>
        </p:nvPicPr>
        <p:blipFill>
          <a:blip r:embed="rId3" cstate="print"/>
          <a:srcRect/>
          <a:stretch>
            <a:fillRect/>
          </a:stretch>
        </p:blipFill>
        <p:spPr bwMode="auto">
          <a:xfrm>
            <a:off x="251520" y="0"/>
            <a:ext cx="8568952" cy="285750"/>
          </a:xfrm>
          <a:prstGeom prst="rect">
            <a:avLst/>
          </a:prstGeom>
          <a:noFill/>
        </p:spPr>
      </p:pic>
    </p:spTree>
  </p:cSld>
  <p:clrMapOvr>
    <a:masterClrMapping/>
  </p:clrMapOvr>
  <p:transition spd="slow">
    <p:wipe dir="d"/>
    <p:sndAc>
      <p:stSnd>
        <p:snd r:embed="rId2" name="voltage.wav"/>
      </p:stSnd>
    </p:sndAc>
  </p:transition>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15491</TotalTime>
  <Words>3252</Words>
  <Application>Microsoft Office PowerPoint</Application>
  <PresentationFormat>如螢幕大小 (4:3)</PresentationFormat>
  <Paragraphs>116</Paragraphs>
  <Slides>32</Slides>
  <Notes>2</Notes>
  <HiddenSlides>0</HiddenSlides>
  <MMClips>0</MMClips>
  <ScaleCrop>false</ScaleCrop>
  <HeadingPairs>
    <vt:vector size="4" baseType="variant">
      <vt:variant>
        <vt:lpstr>佈景主題</vt:lpstr>
      </vt:variant>
      <vt:variant>
        <vt:i4>1</vt:i4>
      </vt:variant>
      <vt:variant>
        <vt:lpstr>投影片標題</vt:lpstr>
      </vt:variant>
      <vt:variant>
        <vt:i4>32</vt:i4>
      </vt:variant>
    </vt:vector>
  </HeadingPairs>
  <TitlesOfParts>
    <vt:vector size="33" baseType="lpstr">
      <vt:lpstr>Office 佈景主題</vt:lpstr>
      <vt:lpstr>報告人: 趙萃文 </vt:lpstr>
      <vt:lpstr>個人簡歷</vt:lpstr>
      <vt:lpstr>     壹、緒論   壹、緒論 一</vt:lpstr>
      <vt:lpstr>傳統中國刑律</vt:lpstr>
      <vt:lpstr>民國以前倫常條款之建立及其演化</vt:lpstr>
      <vt:lpstr>君臣之間及父子之間之不平等關係</vt:lpstr>
      <vt:lpstr>人格平等思想東西各異</vt:lpstr>
      <vt:lpstr> 晚清刑法改革</vt:lpstr>
      <vt:lpstr>學部大臣張之洞</vt:lpstr>
      <vt:lpstr>清廷下詔</vt:lpstr>
      <vt:lpstr>附則5條</vt:lpstr>
      <vt:lpstr> 民國二十四年刑法 </vt:lpstr>
      <vt:lpstr> 参、現行刑法規制 </vt:lpstr>
      <vt:lpstr>普通傷害、重傷罪</vt:lpstr>
      <vt:lpstr>妨害自然發育罪</vt:lpstr>
      <vt:lpstr>投影片 16</vt:lpstr>
      <vt:lpstr>《日本兒童虐待防止法》第2條</vt:lpstr>
      <vt:lpstr>有義務遺棄罪</vt:lpstr>
      <vt:lpstr>投影片 19</vt:lpstr>
      <vt:lpstr>外國立法例-日本</vt:lpstr>
      <vt:lpstr>外國立法例-德國</vt:lpstr>
      <vt:lpstr> 肆、親不是「權」 </vt:lpstr>
      <vt:lpstr>二公約權利內涵</vt:lpstr>
      <vt:lpstr>投影片 24</vt:lpstr>
      <vt:lpstr>台灣實踐狀況</vt:lpstr>
      <vt:lpstr>兒童及少年性剝削防制</vt:lpstr>
      <vt:lpstr>法不入家門觀念應予揚棄</vt:lpstr>
      <vt:lpstr>現行實務困境</vt:lpstr>
      <vt:lpstr>現行實務困境</vt:lpstr>
      <vt:lpstr>結論－從完善兒童救援措施著手</vt:lpstr>
      <vt:lpstr>投影片 31</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user</cp:lastModifiedBy>
  <cp:revision>853</cp:revision>
  <dcterms:created xsi:type="dcterms:W3CDTF">2016-07-08T01:30:04Z</dcterms:created>
  <dcterms:modified xsi:type="dcterms:W3CDTF">2019-03-20T02:08:01Z</dcterms:modified>
</cp:coreProperties>
</file>