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handoutMasterIdLst>
    <p:handoutMasterId r:id="rId34"/>
  </p:handoutMasterIdLst>
  <p:sldIdLst>
    <p:sldId id="257" r:id="rId2"/>
    <p:sldId id="438" r:id="rId3"/>
    <p:sldId id="340" r:id="rId4"/>
    <p:sldId id="439" r:id="rId5"/>
    <p:sldId id="445" r:id="rId6"/>
    <p:sldId id="446" r:id="rId7"/>
    <p:sldId id="448" r:id="rId8"/>
    <p:sldId id="447" r:id="rId9"/>
    <p:sldId id="449" r:id="rId10"/>
    <p:sldId id="440" r:id="rId11"/>
    <p:sldId id="450" r:id="rId12"/>
    <p:sldId id="441" r:id="rId13"/>
    <p:sldId id="451" r:id="rId14"/>
    <p:sldId id="454" r:id="rId15"/>
    <p:sldId id="455" r:id="rId16"/>
    <p:sldId id="442" r:id="rId17"/>
    <p:sldId id="458" r:id="rId18"/>
    <p:sldId id="459" r:id="rId19"/>
    <p:sldId id="460" r:id="rId20"/>
    <p:sldId id="452" r:id="rId21"/>
    <p:sldId id="461" r:id="rId22"/>
    <p:sldId id="462" r:id="rId23"/>
    <p:sldId id="444" r:id="rId24"/>
    <p:sldId id="453" r:id="rId25"/>
    <p:sldId id="464" r:id="rId26"/>
    <p:sldId id="466" r:id="rId27"/>
    <p:sldId id="469" r:id="rId28"/>
    <p:sldId id="443" r:id="rId29"/>
    <p:sldId id="470" r:id="rId30"/>
    <p:sldId id="280" r:id="rId31"/>
    <p:sldId id="281" r:id="rId3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06" autoAdjust="0"/>
  </p:normalViewPr>
  <p:slideViewPr>
    <p:cSldViewPr>
      <p:cViewPr varScale="1">
        <p:scale>
          <a:sx n="84" d="100"/>
          <a:sy n="84" d="100"/>
        </p:scale>
        <p:origin x="1354" y="101"/>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4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4T10:05:35.716" idx="1">
    <p:pos x="1210" y="3830"/>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76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76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461EE28-038B-4310-8D82-3808D8891645}"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12CE78C-B595-4FA9-A632-74330CD0447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2286000"/>
            <a:ext cx="7772400" cy="1143000"/>
          </a:xfrm>
        </p:spPr>
        <p:txBody>
          <a:bodyPr/>
          <a:lstStyle>
            <a:lvl1pPr>
              <a:defRPr sz="4600"/>
            </a:lvl1pPr>
          </a:lstStyle>
          <a:p>
            <a:r>
              <a:rPr lang="zh-TW" altLang="en-US"/>
              <a:t>按一下以編輯母片標題樣式</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400"/>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6" name="Rectangle 6"/>
          <p:cNvSpPr>
            <a:spLocks noGrp="1" noChangeArrowheads="1"/>
          </p:cNvSpPr>
          <p:nvPr>
            <p:ph type="sldNum" sz="quarter" idx="12"/>
          </p:nvPr>
        </p:nvSpPr>
        <p:spPr>
          <a:ln/>
        </p:spPr>
        <p:txBody>
          <a:bodyPr/>
          <a:lstStyle>
            <a:lvl1pPr>
              <a:defRPr/>
            </a:lvl1pPr>
          </a:lstStyle>
          <a:p>
            <a:fld id="{DCE73647-082D-406A-BB9E-21A70163493B}" type="slidenum">
              <a:rPr lang="en-US" altLang="zh-TW"/>
              <a:pPr/>
              <a:t>‹#›</a:t>
            </a:fld>
            <a:endParaRPr lang="en-US" altLang="zh-TW"/>
          </a:p>
        </p:txBody>
      </p:sp>
    </p:spTree>
    <p:extLst>
      <p:ext uri="{BB962C8B-B14F-4D97-AF65-F5344CB8AC3E}">
        <p14:creationId xmlns:p14="http://schemas.microsoft.com/office/powerpoint/2010/main" val="2152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6" name="Rectangle 6"/>
          <p:cNvSpPr>
            <a:spLocks noGrp="1" noChangeArrowheads="1"/>
          </p:cNvSpPr>
          <p:nvPr>
            <p:ph type="sldNum" sz="quarter" idx="12"/>
          </p:nvPr>
        </p:nvSpPr>
        <p:spPr>
          <a:ln/>
        </p:spPr>
        <p:txBody>
          <a:bodyPr/>
          <a:lstStyle>
            <a:lvl1pPr>
              <a:defRPr/>
            </a:lvl1pPr>
          </a:lstStyle>
          <a:p>
            <a:fld id="{52998206-EF44-4547-A289-2E7CF8906C96}" type="slidenum">
              <a:rPr lang="en-US" altLang="zh-TW"/>
              <a:pPr/>
              <a:t>‹#›</a:t>
            </a:fld>
            <a:endParaRPr lang="en-US" altLang="zh-TW"/>
          </a:p>
        </p:txBody>
      </p:sp>
    </p:spTree>
    <p:extLst>
      <p:ext uri="{BB962C8B-B14F-4D97-AF65-F5344CB8AC3E}">
        <p14:creationId xmlns:p14="http://schemas.microsoft.com/office/powerpoint/2010/main" val="386415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609600"/>
            <a:ext cx="2057400" cy="5516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609600"/>
            <a:ext cx="6019800" cy="5516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6" name="Rectangle 6"/>
          <p:cNvSpPr>
            <a:spLocks noGrp="1" noChangeArrowheads="1"/>
          </p:cNvSpPr>
          <p:nvPr>
            <p:ph type="sldNum" sz="quarter" idx="12"/>
          </p:nvPr>
        </p:nvSpPr>
        <p:spPr>
          <a:ln/>
        </p:spPr>
        <p:txBody>
          <a:bodyPr/>
          <a:lstStyle>
            <a:lvl1pPr>
              <a:defRPr/>
            </a:lvl1pPr>
          </a:lstStyle>
          <a:p>
            <a:fld id="{3D6E7629-B306-49CE-B650-FFDFEE27F42B}" type="slidenum">
              <a:rPr lang="en-US" altLang="zh-TW"/>
              <a:pPr/>
              <a:t>‹#›</a:t>
            </a:fld>
            <a:endParaRPr lang="en-US" altLang="zh-TW"/>
          </a:p>
        </p:txBody>
      </p:sp>
    </p:spTree>
    <p:extLst>
      <p:ext uri="{BB962C8B-B14F-4D97-AF65-F5344CB8AC3E}">
        <p14:creationId xmlns:p14="http://schemas.microsoft.com/office/powerpoint/2010/main" val="180110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60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4144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4144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7" name="Rectangle 6"/>
          <p:cNvSpPr>
            <a:spLocks noGrp="1" noChangeArrowheads="1"/>
          </p:cNvSpPr>
          <p:nvPr>
            <p:ph type="sldNum" sz="quarter" idx="12"/>
          </p:nvPr>
        </p:nvSpPr>
        <p:spPr>
          <a:ln/>
        </p:spPr>
        <p:txBody>
          <a:bodyPr/>
          <a:lstStyle>
            <a:lvl1pPr>
              <a:defRPr/>
            </a:lvl1pPr>
          </a:lstStyle>
          <a:p>
            <a:fld id="{B6129885-2176-4E57-A135-DA93DF2F9DB2}" type="slidenum">
              <a:rPr lang="en-US" altLang="zh-TW"/>
              <a:pPr/>
              <a:t>‹#›</a:t>
            </a:fld>
            <a:endParaRPr lang="en-US" altLang="zh-TW"/>
          </a:p>
        </p:txBody>
      </p:sp>
    </p:spTree>
    <p:extLst>
      <p:ext uri="{BB962C8B-B14F-4D97-AF65-F5344CB8AC3E}">
        <p14:creationId xmlns:p14="http://schemas.microsoft.com/office/powerpoint/2010/main" val="45629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609600"/>
            <a:ext cx="8229600" cy="55165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5" name="Rectangle 6"/>
          <p:cNvSpPr>
            <a:spLocks noGrp="1" noChangeArrowheads="1"/>
          </p:cNvSpPr>
          <p:nvPr>
            <p:ph type="sldNum" sz="quarter" idx="12"/>
          </p:nvPr>
        </p:nvSpPr>
        <p:spPr>
          <a:ln/>
        </p:spPr>
        <p:txBody>
          <a:bodyPr/>
          <a:lstStyle>
            <a:lvl1pPr>
              <a:defRPr/>
            </a:lvl1pPr>
          </a:lstStyle>
          <a:p>
            <a:fld id="{BA9649E0-6DAA-4FD2-831F-5A61CBF3A0DD}" type="slidenum">
              <a:rPr lang="en-US" altLang="zh-TW"/>
              <a:pPr/>
              <a:t>‹#›</a:t>
            </a:fld>
            <a:endParaRPr lang="en-US" altLang="zh-TW"/>
          </a:p>
        </p:txBody>
      </p:sp>
    </p:spTree>
    <p:extLst>
      <p:ext uri="{BB962C8B-B14F-4D97-AF65-F5344CB8AC3E}">
        <p14:creationId xmlns:p14="http://schemas.microsoft.com/office/powerpoint/2010/main" val="324680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60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4144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9954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29088"/>
            <a:ext cx="4038600" cy="19970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8" name="Rectangle 6"/>
          <p:cNvSpPr>
            <a:spLocks noGrp="1" noChangeArrowheads="1"/>
          </p:cNvSpPr>
          <p:nvPr>
            <p:ph type="sldNum" sz="quarter" idx="12"/>
          </p:nvPr>
        </p:nvSpPr>
        <p:spPr>
          <a:ln/>
        </p:spPr>
        <p:txBody>
          <a:bodyPr/>
          <a:lstStyle>
            <a:lvl1pPr>
              <a:defRPr/>
            </a:lvl1pPr>
          </a:lstStyle>
          <a:p>
            <a:fld id="{F94854D0-0148-42A0-A3BF-252976674895}" type="slidenum">
              <a:rPr lang="en-US" altLang="zh-TW"/>
              <a:pPr/>
              <a:t>‹#›</a:t>
            </a:fld>
            <a:endParaRPr lang="en-US" altLang="zh-TW"/>
          </a:p>
        </p:txBody>
      </p:sp>
    </p:spTree>
    <p:extLst>
      <p:ext uri="{BB962C8B-B14F-4D97-AF65-F5344CB8AC3E}">
        <p14:creationId xmlns:p14="http://schemas.microsoft.com/office/powerpoint/2010/main" val="293501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6" name="Rectangle 6"/>
          <p:cNvSpPr>
            <a:spLocks noGrp="1" noChangeArrowheads="1"/>
          </p:cNvSpPr>
          <p:nvPr>
            <p:ph type="sldNum" sz="quarter" idx="12"/>
          </p:nvPr>
        </p:nvSpPr>
        <p:spPr>
          <a:ln/>
        </p:spPr>
        <p:txBody>
          <a:bodyPr/>
          <a:lstStyle>
            <a:lvl1pPr>
              <a:defRPr/>
            </a:lvl1pPr>
          </a:lstStyle>
          <a:p>
            <a:fld id="{C37E7514-6600-426E-8892-4F94CD7F36D9}" type="slidenum">
              <a:rPr lang="en-US" altLang="zh-TW"/>
              <a:pPr/>
              <a:t>‹#›</a:t>
            </a:fld>
            <a:endParaRPr lang="en-US" altLang="zh-TW"/>
          </a:p>
        </p:txBody>
      </p:sp>
    </p:spTree>
    <p:extLst>
      <p:ext uri="{BB962C8B-B14F-4D97-AF65-F5344CB8AC3E}">
        <p14:creationId xmlns:p14="http://schemas.microsoft.com/office/powerpoint/2010/main" val="412091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6" name="Rectangle 6"/>
          <p:cNvSpPr>
            <a:spLocks noGrp="1" noChangeArrowheads="1"/>
          </p:cNvSpPr>
          <p:nvPr>
            <p:ph type="sldNum" sz="quarter" idx="12"/>
          </p:nvPr>
        </p:nvSpPr>
        <p:spPr>
          <a:ln/>
        </p:spPr>
        <p:txBody>
          <a:bodyPr/>
          <a:lstStyle>
            <a:lvl1pPr>
              <a:defRPr/>
            </a:lvl1pPr>
          </a:lstStyle>
          <a:p>
            <a:fld id="{B42E288E-CA42-4304-8C58-85A7CF39B9C9}" type="slidenum">
              <a:rPr lang="en-US" altLang="zh-TW"/>
              <a:pPr/>
              <a:t>‹#›</a:t>
            </a:fld>
            <a:endParaRPr lang="en-US" altLang="zh-TW"/>
          </a:p>
        </p:txBody>
      </p:sp>
    </p:spTree>
    <p:extLst>
      <p:ext uri="{BB962C8B-B14F-4D97-AF65-F5344CB8AC3E}">
        <p14:creationId xmlns:p14="http://schemas.microsoft.com/office/powerpoint/2010/main" val="214244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7" name="Rectangle 6"/>
          <p:cNvSpPr>
            <a:spLocks noGrp="1" noChangeArrowheads="1"/>
          </p:cNvSpPr>
          <p:nvPr>
            <p:ph type="sldNum" sz="quarter" idx="12"/>
          </p:nvPr>
        </p:nvSpPr>
        <p:spPr>
          <a:ln/>
        </p:spPr>
        <p:txBody>
          <a:bodyPr/>
          <a:lstStyle>
            <a:lvl1pPr>
              <a:defRPr/>
            </a:lvl1pPr>
          </a:lstStyle>
          <a:p>
            <a:fld id="{91F9332D-61B6-40DB-9991-692B9A851D27}" type="slidenum">
              <a:rPr lang="en-US" altLang="zh-TW"/>
              <a:pPr/>
              <a:t>‹#›</a:t>
            </a:fld>
            <a:endParaRPr lang="en-US" altLang="zh-TW"/>
          </a:p>
        </p:txBody>
      </p:sp>
    </p:spTree>
    <p:extLst>
      <p:ext uri="{BB962C8B-B14F-4D97-AF65-F5344CB8AC3E}">
        <p14:creationId xmlns:p14="http://schemas.microsoft.com/office/powerpoint/2010/main" val="11891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9" name="Rectangle 6"/>
          <p:cNvSpPr>
            <a:spLocks noGrp="1" noChangeArrowheads="1"/>
          </p:cNvSpPr>
          <p:nvPr>
            <p:ph type="sldNum" sz="quarter" idx="12"/>
          </p:nvPr>
        </p:nvSpPr>
        <p:spPr>
          <a:ln/>
        </p:spPr>
        <p:txBody>
          <a:bodyPr/>
          <a:lstStyle>
            <a:lvl1pPr>
              <a:defRPr/>
            </a:lvl1pPr>
          </a:lstStyle>
          <a:p>
            <a:fld id="{83E9E82A-BA0B-43EF-9337-A4D2A925684D}" type="slidenum">
              <a:rPr lang="en-US" altLang="zh-TW"/>
              <a:pPr/>
              <a:t>‹#›</a:t>
            </a:fld>
            <a:endParaRPr lang="en-US" altLang="zh-TW"/>
          </a:p>
        </p:txBody>
      </p:sp>
    </p:spTree>
    <p:extLst>
      <p:ext uri="{BB962C8B-B14F-4D97-AF65-F5344CB8AC3E}">
        <p14:creationId xmlns:p14="http://schemas.microsoft.com/office/powerpoint/2010/main" val="25690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5" name="Rectangle 6"/>
          <p:cNvSpPr>
            <a:spLocks noGrp="1" noChangeArrowheads="1"/>
          </p:cNvSpPr>
          <p:nvPr>
            <p:ph type="sldNum" sz="quarter" idx="12"/>
          </p:nvPr>
        </p:nvSpPr>
        <p:spPr>
          <a:ln/>
        </p:spPr>
        <p:txBody>
          <a:bodyPr/>
          <a:lstStyle>
            <a:lvl1pPr>
              <a:defRPr/>
            </a:lvl1pPr>
          </a:lstStyle>
          <a:p>
            <a:fld id="{209039CC-5F4D-4735-8513-4A0372853B63}" type="slidenum">
              <a:rPr lang="en-US" altLang="zh-TW"/>
              <a:pPr/>
              <a:t>‹#›</a:t>
            </a:fld>
            <a:endParaRPr lang="en-US" altLang="zh-TW"/>
          </a:p>
        </p:txBody>
      </p:sp>
    </p:spTree>
    <p:extLst>
      <p:ext uri="{BB962C8B-B14F-4D97-AF65-F5344CB8AC3E}">
        <p14:creationId xmlns:p14="http://schemas.microsoft.com/office/powerpoint/2010/main" val="258429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4" name="Rectangle 6"/>
          <p:cNvSpPr>
            <a:spLocks noGrp="1" noChangeArrowheads="1"/>
          </p:cNvSpPr>
          <p:nvPr>
            <p:ph type="sldNum" sz="quarter" idx="12"/>
          </p:nvPr>
        </p:nvSpPr>
        <p:spPr>
          <a:ln/>
        </p:spPr>
        <p:txBody>
          <a:bodyPr/>
          <a:lstStyle>
            <a:lvl1pPr>
              <a:defRPr/>
            </a:lvl1pPr>
          </a:lstStyle>
          <a:p>
            <a:fld id="{CE6AA14A-E09D-47A4-89DC-2008B9F8B365}" type="slidenum">
              <a:rPr lang="en-US" altLang="zh-TW"/>
              <a:pPr/>
              <a:t>‹#›</a:t>
            </a:fld>
            <a:endParaRPr lang="en-US" altLang="zh-TW"/>
          </a:p>
        </p:txBody>
      </p:sp>
    </p:spTree>
    <p:extLst>
      <p:ext uri="{BB962C8B-B14F-4D97-AF65-F5344CB8AC3E}">
        <p14:creationId xmlns:p14="http://schemas.microsoft.com/office/powerpoint/2010/main" val="192023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7" name="Rectangle 6"/>
          <p:cNvSpPr>
            <a:spLocks noGrp="1" noChangeArrowheads="1"/>
          </p:cNvSpPr>
          <p:nvPr>
            <p:ph type="sldNum" sz="quarter" idx="12"/>
          </p:nvPr>
        </p:nvSpPr>
        <p:spPr>
          <a:ln/>
        </p:spPr>
        <p:txBody>
          <a:bodyPr/>
          <a:lstStyle>
            <a:lvl1pPr>
              <a:defRPr/>
            </a:lvl1pPr>
          </a:lstStyle>
          <a:p>
            <a:fld id="{B7DCD7B7-CCFE-4F69-BB2C-8FEC225822ED}" type="slidenum">
              <a:rPr lang="en-US" altLang="zh-TW"/>
              <a:pPr/>
              <a:t>‹#›</a:t>
            </a:fld>
            <a:endParaRPr lang="en-US" altLang="zh-TW"/>
          </a:p>
        </p:txBody>
      </p:sp>
    </p:spTree>
    <p:extLst>
      <p:ext uri="{BB962C8B-B14F-4D97-AF65-F5344CB8AC3E}">
        <p14:creationId xmlns:p14="http://schemas.microsoft.com/office/powerpoint/2010/main" val="338316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smtClean="0"/>
              <a:t>2020/12/18</a:t>
            </a: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就業市場資訊971126</a:t>
            </a:r>
          </a:p>
        </p:txBody>
      </p:sp>
      <p:sp>
        <p:nvSpPr>
          <p:cNvPr id="7" name="Rectangle 6"/>
          <p:cNvSpPr>
            <a:spLocks noGrp="1" noChangeArrowheads="1"/>
          </p:cNvSpPr>
          <p:nvPr>
            <p:ph type="sldNum" sz="quarter" idx="12"/>
          </p:nvPr>
        </p:nvSpPr>
        <p:spPr>
          <a:ln/>
        </p:spPr>
        <p:txBody>
          <a:bodyPr/>
          <a:lstStyle>
            <a:lvl1pPr>
              <a:defRPr/>
            </a:lvl1pPr>
          </a:lstStyle>
          <a:p>
            <a:fld id="{5A4821C3-C2AA-4E45-A979-7C9395EA5D5C}" type="slidenum">
              <a:rPr lang="en-US" altLang="zh-TW"/>
              <a:pPr/>
              <a:t>‹#›</a:t>
            </a:fld>
            <a:endParaRPr lang="en-US" altLang="zh-TW"/>
          </a:p>
        </p:txBody>
      </p:sp>
    </p:spTree>
    <p:extLst>
      <p:ext uri="{BB962C8B-B14F-4D97-AF65-F5344CB8AC3E}">
        <p14:creationId xmlns:p14="http://schemas.microsoft.com/office/powerpoint/2010/main" val="67262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0179" name="Rectangle 3"/>
          <p:cNvSpPr>
            <a:spLocks noGrp="1" noChangeArrowheads="1"/>
          </p:cNvSpPr>
          <p:nvPr>
            <p:ph type="body" idx="1"/>
          </p:nvPr>
        </p:nvSpPr>
        <p:spPr bwMode="auto">
          <a:xfrm>
            <a:off x="457200" y="1981200"/>
            <a:ext cx="8229600" cy="414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ltLang="zh-TW" smtClean="0"/>
              <a:t>2020/12/18</a:t>
            </a:r>
            <a:endParaRPr lang="en-US" altLang="zh-TW"/>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ltLang="zh-TW"/>
              <a:t>就業市場資訊971126</a:t>
            </a: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6389F84-0494-4967-BD47-83D25E2E95B0}"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lr>
          <a:srgbClr val="996633"/>
        </a:buClr>
        <a:buSzPct val="70000"/>
        <a:buFont typeface="Wingdings" panose="05000000000000000000" pitchFamily="2" charset="2"/>
        <a:buChar char="z"/>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996633"/>
        </a:buClr>
        <a:buSzPct val="70000"/>
        <a:buFont typeface="Wingdings" panose="05000000000000000000" pitchFamily="2" charset="2"/>
        <a:buChar char="z"/>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rgbClr val="996633"/>
        </a:buClr>
        <a:buSzPct val="70000"/>
        <a:buFont typeface="Wingdings" panose="05000000000000000000" pitchFamily="2" charset="2"/>
        <a:buChar char="z"/>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rgbClr val="996633"/>
        </a:buClr>
        <a:buSzPct val="70000"/>
        <a:buFont typeface="Wingdings" pitchFamily="2" charset="2"/>
        <a:buChar char="z"/>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rgbClr val="996633"/>
        </a:buClr>
        <a:buSzPct val="70000"/>
        <a:buFont typeface="Wingdings" pitchFamily="2" charset="2"/>
        <a:buChar char="z"/>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rgbClr val="996633"/>
        </a:buClr>
        <a:buSzPct val="70000"/>
        <a:buFont typeface="Wingdings" pitchFamily="2" charset="2"/>
        <a:buChar char="z"/>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rgbClr val="996633"/>
        </a:buClr>
        <a:buSzPct val="70000"/>
        <a:buFont typeface="Wingdings" pitchFamily="2" charset="2"/>
        <a:buChar char="z"/>
        <a:defRPr kumimoji="1" sz="2000">
          <a:solidFill>
            <a:schemeClr val="tx1"/>
          </a:solidFill>
          <a:effectLst>
            <a:outerShdw blurRad="38100" dist="38100" dir="2700000" algn="tl">
              <a:srgbClr val="C0C0C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400" smtClean="0"/>
              <a:t>2020/12/18</a:t>
            </a:r>
            <a:endParaRPr lang="en-US" altLang="zh-TW" sz="1400" smtClean="0"/>
          </a:p>
        </p:txBody>
      </p:sp>
      <p:sp>
        <p:nvSpPr>
          <p:cNvPr id="205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CA1D119D-37D3-40B8-9667-F7ECBDC06465}" type="slidenum">
              <a:rPr lang="en-US" altLang="zh-TW" sz="1400"/>
              <a:pPr eaLnBrk="1" hangingPunct="1">
                <a:spcBef>
                  <a:spcPct val="0"/>
                </a:spcBef>
                <a:buClrTx/>
                <a:buSzTx/>
                <a:buFontTx/>
                <a:buNone/>
              </a:pPr>
              <a:t>1</a:t>
            </a:fld>
            <a:endParaRPr lang="en-US" altLang="zh-TW" sz="1400"/>
          </a:p>
        </p:txBody>
      </p:sp>
      <p:sp>
        <p:nvSpPr>
          <p:cNvPr id="2" name="Rectangle 2"/>
          <p:cNvSpPr>
            <a:spLocks noGrp="1" noChangeArrowheads="1"/>
          </p:cNvSpPr>
          <p:nvPr>
            <p:ph type="subTitle" idx="1"/>
          </p:nvPr>
        </p:nvSpPr>
        <p:spPr>
          <a:xfrm>
            <a:off x="250825" y="333375"/>
            <a:ext cx="8569325" cy="5400675"/>
          </a:xfrm>
        </p:spPr>
        <p:txBody>
          <a:bodyPr/>
          <a:lstStyle/>
          <a:p>
            <a:pPr eaLnBrk="1" hangingPunct="1">
              <a:defRPr/>
            </a:pPr>
            <a:endParaRPr lang="zh-TW" altLang="zh-TW" smtClean="0"/>
          </a:p>
        </p:txBody>
      </p:sp>
      <p:pic>
        <p:nvPicPr>
          <p:cNvPr id="2053" name="Picture 3" descr="Bl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0" y="1370013"/>
            <a:ext cx="9144000" cy="3908425"/>
          </a:xfrm>
          <a:prstGeom prst="rect">
            <a:avLst/>
          </a:prstGeom>
          <a:noFill/>
          <a:ln w="9525">
            <a:noFill/>
            <a:miter lim="800000"/>
            <a:headEnd/>
            <a:tailEnd/>
          </a:ln>
          <a:effectLst/>
        </p:spPr>
        <p:txBody>
          <a:bodyPr anchor="ctr">
            <a:spAutoFit/>
          </a:bodyPr>
          <a:lstStyle>
            <a:lvl1pPr eaLnBrk="0" hangingPunct="0">
              <a:defRPr kumimoji="1">
                <a:solidFill>
                  <a:schemeClr val="tx1"/>
                </a:solidFill>
                <a:latin typeface="Times New Roman" pitchFamily="18" charset="0"/>
                <a:ea typeface="新細明體" pitchFamily="18" charset="-120"/>
              </a:defRPr>
            </a:lvl1pPr>
            <a:lvl2pPr marL="742950" indent="-285750" eaLnBrk="0" hangingPunct="0">
              <a:defRPr kumimoji="1">
                <a:solidFill>
                  <a:schemeClr val="tx1"/>
                </a:solidFill>
                <a:latin typeface="Times New Roman" pitchFamily="18" charset="0"/>
                <a:ea typeface="新細明體" pitchFamily="18" charset="-120"/>
              </a:defRPr>
            </a:lvl2pPr>
            <a:lvl3pPr marL="1143000" indent="-228600" eaLnBrk="0" hangingPunct="0">
              <a:defRPr kumimoji="1">
                <a:solidFill>
                  <a:schemeClr val="tx1"/>
                </a:solidFill>
                <a:latin typeface="Times New Roman" pitchFamily="18" charset="0"/>
                <a:ea typeface="新細明體" pitchFamily="18" charset="-120"/>
              </a:defRPr>
            </a:lvl3pPr>
            <a:lvl4pPr marL="1600200" indent="-228600" eaLnBrk="0" hangingPunct="0">
              <a:defRPr kumimoji="1">
                <a:solidFill>
                  <a:schemeClr val="tx1"/>
                </a:solidFill>
                <a:latin typeface="Times New Roman" pitchFamily="18" charset="0"/>
                <a:ea typeface="新細明體" pitchFamily="18" charset="-120"/>
              </a:defRPr>
            </a:lvl4pPr>
            <a:lvl5pPr marL="2057400" indent="-228600" eaLnBrk="0" hangingPunct="0">
              <a:defRPr kumimoji="1">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algn="ctr" eaLnBrk="1" hangingPunct="1">
              <a:defRPr/>
            </a:pPr>
            <a:r>
              <a:rPr lang="zh-TW" altLang="zh-TW" sz="6000" b="1" u="sng" dirty="0" smtClean="0">
                <a:solidFill>
                  <a:srgbClr val="FF0000"/>
                </a:solidFill>
                <a:latin typeface="標楷體" panose="03000509000000000000" pitchFamily="65" charset="-120"/>
                <a:ea typeface="標楷體" panose="03000509000000000000" pitchFamily="65" charset="-120"/>
              </a:rPr>
              <a:t>犯罪少年就業輔導</a:t>
            </a:r>
            <a:r>
              <a:rPr lang="zh-TW" altLang="zh-TW" sz="6000" b="1" u="sng" dirty="0">
                <a:solidFill>
                  <a:srgbClr val="FF0000"/>
                </a:solidFill>
                <a:latin typeface="標楷體" panose="03000509000000000000" pitchFamily="65" charset="-120"/>
                <a:ea typeface="標楷體" panose="03000509000000000000" pitchFamily="65" charset="-120"/>
              </a:rPr>
              <a:t>策略─家庭支持系統的</a:t>
            </a:r>
            <a:r>
              <a:rPr lang="zh-TW" altLang="zh-TW" sz="6000" b="1" u="sng" dirty="0" smtClean="0">
                <a:solidFill>
                  <a:srgbClr val="FF0000"/>
                </a:solidFill>
                <a:latin typeface="標楷體" panose="03000509000000000000" pitchFamily="65" charset="-120"/>
                <a:ea typeface="標楷體" panose="03000509000000000000" pitchFamily="65" charset="-120"/>
              </a:rPr>
              <a:t>展現</a:t>
            </a:r>
            <a:endParaRPr lang="en-US" altLang="zh-TW" sz="2800" b="1" u="sng" dirty="0" smtClean="0">
              <a:solidFill>
                <a:srgbClr val="FF0000"/>
              </a:solidFill>
              <a:latin typeface="標楷體" pitchFamily="65" charset="-120"/>
              <a:ea typeface="標楷體" pitchFamily="65" charset="-120"/>
            </a:endParaRPr>
          </a:p>
          <a:p>
            <a:pPr algn="ctr" eaLnBrk="1" hangingPunct="1">
              <a:defRPr/>
            </a:pPr>
            <a:endParaRPr lang="en-US" altLang="zh-TW" sz="2800" b="1" dirty="0" smtClean="0">
              <a:solidFill>
                <a:srgbClr val="FF0000"/>
              </a:solidFill>
              <a:latin typeface="標楷體" pitchFamily="65" charset="-120"/>
              <a:ea typeface="標楷體" pitchFamily="65" charset="-120"/>
            </a:endParaRPr>
          </a:p>
          <a:p>
            <a:pPr algn="ctr" eaLnBrk="1" hangingPunct="1">
              <a:defRPr/>
            </a:pPr>
            <a:endParaRPr lang="en-US" altLang="zh-TW" sz="2800" b="1" dirty="0" smtClean="0">
              <a:solidFill>
                <a:srgbClr val="FF0000"/>
              </a:solidFill>
              <a:latin typeface="標楷體" pitchFamily="65" charset="-120"/>
              <a:ea typeface="標楷體" pitchFamily="65" charset="-120"/>
            </a:endParaRPr>
          </a:p>
          <a:p>
            <a:pPr algn="ctr" eaLnBrk="1" hangingPunct="1">
              <a:defRPr/>
            </a:pPr>
            <a:r>
              <a:rPr lang="zh-TW" altLang="zh-TW" sz="3600" b="1" dirty="0" smtClean="0">
                <a:latin typeface="標楷體" panose="03000509000000000000" pitchFamily="65" charset="-120"/>
                <a:ea typeface="標楷體" panose="03000509000000000000" pitchFamily="65" charset="-120"/>
              </a:rPr>
              <a:t>李庚霈老師</a:t>
            </a:r>
            <a:r>
              <a:rPr lang="en-US" altLang="zh-TW" sz="3600" b="1" dirty="0" smtClean="0">
                <a:latin typeface="標楷體" panose="03000509000000000000" pitchFamily="65" charset="-120"/>
                <a:ea typeface="標楷體" panose="03000509000000000000" pitchFamily="65" charset="-120"/>
              </a:rPr>
              <a:t> </a:t>
            </a:r>
          </a:p>
          <a:p>
            <a:pPr algn="ctr" eaLnBrk="1" hangingPunct="1">
              <a:defRPr/>
            </a:pPr>
            <a:r>
              <a:rPr lang="en-US" altLang="zh-TW" sz="3600" b="1" dirty="0" smtClean="0">
                <a:latin typeface="標楷體" panose="03000509000000000000" pitchFamily="65" charset="-120"/>
                <a:ea typeface="標楷體" panose="03000509000000000000" pitchFamily="65" charset="-120"/>
              </a:rPr>
              <a:t>Doctor Li </a:t>
            </a:r>
            <a:r>
              <a:rPr lang="en-US" altLang="zh-TW" sz="3600" b="1" dirty="0" err="1" smtClean="0">
                <a:latin typeface="標楷體" panose="03000509000000000000" pitchFamily="65" charset="-120"/>
                <a:ea typeface="標楷體" panose="03000509000000000000" pitchFamily="65" charset="-120"/>
              </a:rPr>
              <a:t>Gungpei</a:t>
            </a:r>
            <a:endParaRPr lang="zh-TW" altLang="en-US" sz="3600" dirty="0" smtClean="0">
              <a:effectLst>
                <a:outerShdw blurRad="38100" dist="38100" dir="2700000" algn="tl">
                  <a:srgbClr val="C0C0C0"/>
                </a:outerShdw>
              </a:effectLst>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01625" y="228600"/>
            <a:ext cx="8540750" cy="5216525"/>
          </a:xfrm>
        </p:spPr>
        <p:txBody>
          <a:bodyPr/>
          <a:lstStyle/>
          <a:p>
            <a:pPr>
              <a:defRPr/>
            </a:pPr>
            <a:r>
              <a:rPr lang="zh-TW" altLang="en-US" sz="9600" dirty="0">
                <a:latin typeface="標楷體" panose="03000509000000000000" pitchFamily="65" charset="-120"/>
                <a:ea typeface="標楷體" panose="03000509000000000000" pitchFamily="65" charset="-120"/>
              </a:rPr>
              <a:t>貳、相關文獻資料檢閱</a:t>
            </a:r>
          </a:p>
        </p:txBody>
      </p:sp>
      <p:sp>
        <p:nvSpPr>
          <p:cNvPr id="1126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126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1FCD2FF6-2459-4E51-BCC6-4366B4E254D0}" type="slidenum">
              <a:rPr kumimoji="0" lang="en-US" altLang="zh-TW" sz="1400">
                <a:latin typeface="Arial" panose="020B0604020202020204" pitchFamily="34" charset="0"/>
              </a:rPr>
              <a:pPr eaLnBrk="1" hangingPunct="1">
                <a:spcBef>
                  <a:spcPct val="0"/>
                </a:spcBef>
                <a:buClrTx/>
                <a:buSzTx/>
                <a:buFontTx/>
                <a:buNone/>
              </a:pPr>
              <a:t>10</a:t>
            </a:fld>
            <a:endParaRPr kumimoji="0" lang="en-US" altLang="zh-TW"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貳、相關文獻資料檢閱</a:t>
            </a:r>
          </a:p>
        </p:txBody>
      </p:sp>
      <p:sp>
        <p:nvSpPr>
          <p:cNvPr id="1229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229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A5BACE98-F466-4F15-9922-ED8D6ACF6305}" type="slidenum">
              <a:rPr kumimoji="0" lang="en-US" altLang="zh-TW" sz="1400">
                <a:latin typeface="Arial" panose="020B0604020202020204" pitchFamily="34" charset="0"/>
              </a:rPr>
              <a:pPr eaLnBrk="1" hangingPunct="1">
                <a:spcBef>
                  <a:spcPct val="0"/>
                </a:spcBef>
                <a:buClrTx/>
                <a:buSzTx/>
                <a:buFontTx/>
                <a:buNone/>
              </a:pPr>
              <a:t>11</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44000" cy="6192838"/>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algn="l">
              <a:defRPr/>
            </a:pPr>
            <a:r>
              <a:rPr lang="en-US" altLang="zh-TW" sz="3200" dirty="0" smtClean="0">
                <a:effectLst/>
              </a:rPr>
              <a:t>(</a:t>
            </a:r>
            <a:r>
              <a:rPr lang="zh-TW" altLang="en-US" sz="3200" dirty="0" smtClean="0">
                <a:effectLst/>
              </a:rPr>
              <a:t>一</a:t>
            </a:r>
            <a:r>
              <a:rPr lang="en-US" altLang="zh-TW" sz="3200" dirty="0" smtClean="0">
                <a:effectLst/>
              </a:rPr>
              <a:t>)</a:t>
            </a:r>
            <a:r>
              <a:rPr lang="zh-TW" altLang="zh-TW" sz="3200" dirty="0" smtClean="0">
                <a:effectLst/>
              </a:rPr>
              <a:t>綜合</a:t>
            </a:r>
            <a:r>
              <a:rPr lang="zh-TW" altLang="zh-TW" sz="3200" dirty="0">
                <a:effectLst/>
              </a:rPr>
              <a:t>有關「犯罪</a:t>
            </a:r>
            <a:r>
              <a:rPr lang="zh-TW" altLang="zh-TW" sz="3200" dirty="0" smtClean="0">
                <a:effectLst/>
              </a:rPr>
              <a:t>少年</a:t>
            </a:r>
            <a:r>
              <a:rPr lang="zh-TW" altLang="en-US" sz="3200" dirty="0" smtClean="0">
                <a:effectLst/>
              </a:rPr>
              <a:t>就業</a:t>
            </a:r>
            <a:r>
              <a:rPr lang="en-US" altLang="zh-TW" sz="3200" dirty="0" smtClean="0">
                <a:effectLst/>
              </a:rPr>
              <a:t>/</a:t>
            </a:r>
            <a:r>
              <a:rPr lang="zh-TW" altLang="zh-TW" sz="3200" dirty="0" smtClean="0">
                <a:effectLst/>
              </a:rPr>
              <a:t>職業</a:t>
            </a:r>
            <a:r>
              <a:rPr lang="zh-TW" altLang="zh-TW" sz="3200" dirty="0">
                <a:effectLst/>
              </a:rPr>
              <a:t>輔導策略」之</a:t>
            </a:r>
            <a:r>
              <a:rPr lang="zh-TW" altLang="zh-TW" sz="3200" dirty="0" smtClean="0">
                <a:effectLst/>
              </a:rPr>
              <a:t>研究，</a:t>
            </a:r>
            <a:r>
              <a:rPr lang="zh-TW" altLang="en-US" sz="3200" dirty="0" smtClean="0">
                <a:effectLst/>
              </a:rPr>
              <a:t>大都</a:t>
            </a:r>
            <a:r>
              <a:rPr lang="zh-TW" altLang="zh-TW" sz="3200" dirty="0" smtClean="0">
                <a:effectLst/>
              </a:rPr>
              <a:t>以</a:t>
            </a:r>
            <a:r>
              <a:rPr lang="zh-TW" altLang="zh-TW" sz="3200" dirty="0">
                <a:effectLst/>
              </a:rPr>
              <a:t>職業發展論學者</a:t>
            </a:r>
            <a:r>
              <a:rPr lang="en-US" altLang="zh-TW" sz="3200" dirty="0">
                <a:effectLst/>
              </a:rPr>
              <a:t>Super</a:t>
            </a:r>
            <a:r>
              <a:rPr lang="zh-TW" altLang="zh-TW" sz="3200" dirty="0">
                <a:effectLst/>
              </a:rPr>
              <a:t>的重要理論</a:t>
            </a:r>
            <a:r>
              <a:rPr lang="zh-TW" altLang="zh-TW" sz="3200" dirty="0" smtClean="0">
                <a:effectLst/>
              </a:rPr>
              <a:t>觀點</a:t>
            </a:r>
            <a:r>
              <a:rPr lang="zh-TW" altLang="en-US" sz="3200" dirty="0" smtClean="0">
                <a:effectLst/>
              </a:rPr>
              <a:t>為主要架構，包括：</a:t>
            </a:r>
            <a:endParaRPr lang="en-US" altLang="zh-TW" sz="3200" dirty="0" smtClean="0">
              <a:effectLst/>
            </a:endParaRPr>
          </a:p>
          <a:p>
            <a:pPr marL="457200" indent="-457200" algn="l">
              <a:buFont typeface="Arial" panose="020B0604020202020204" pitchFamily="34" charset="0"/>
              <a:buChar char="•"/>
              <a:defRPr/>
            </a:pPr>
            <a:r>
              <a:rPr lang="zh-TW" altLang="zh-TW" sz="3200" dirty="0" smtClean="0">
                <a:effectLst/>
              </a:rPr>
              <a:t>職業</a:t>
            </a:r>
            <a:r>
              <a:rPr lang="zh-TW" altLang="zh-TW" sz="3200" dirty="0">
                <a:effectLst/>
              </a:rPr>
              <a:t>自我</a:t>
            </a:r>
            <a:r>
              <a:rPr lang="zh-TW" altLang="zh-TW" sz="3200" dirty="0" smtClean="0">
                <a:effectLst/>
              </a:rPr>
              <a:t>觀念</a:t>
            </a:r>
            <a:endParaRPr lang="en-US" altLang="zh-TW" sz="3200" dirty="0" smtClean="0">
              <a:effectLst/>
            </a:endParaRPr>
          </a:p>
          <a:p>
            <a:pPr marL="457200" indent="-457200" algn="l">
              <a:buFont typeface="Arial" panose="020B0604020202020204" pitchFamily="34" charset="0"/>
              <a:buChar char="•"/>
              <a:defRPr/>
            </a:pPr>
            <a:r>
              <a:rPr lang="zh-TW" altLang="zh-TW" sz="3200" dirty="0" smtClean="0">
                <a:effectLst/>
              </a:rPr>
              <a:t>職業</a:t>
            </a:r>
            <a:r>
              <a:rPr lang="zh-TW" altLang="zh-TW" sz="3200" dirty="0">
                <a:effectLst/>
              </a:rPr>
              <a:t>價值</a:t>
            </a:r>
            <a:r>
              <a:rPr lang="zh-TW" altLang="zh-TW" sz="3200" dirty="0" smtClean="0">
                <a:effectLst/>
              </a:rPr>
              <a:t>觀念</a:t>
            </a:r>
            <a:endParaRPr lang="en-US" altLang="zh-TW" sz="3200" dirty="0" smtClean="0">
              <a:effectLst/>
            </a:endParaRPr>
          </a:p>
          <a:p>
            <a:pPr marL="457200" indent="-457200" algn="l">
              <a:buFont typeface="Arial" panose="020B0604020202020204" pitchFamily="34" charset="0"/>
              <a:buChar char="•"/>
              <a:defRPr/>
            </a:pPr>
            <a:r>
              <a:rPr lang="zh-TW" altLang="zh-TW" sz="3200" dirty="0" smtClean="0">
                <a:effectLst/>
              </a:rPr>
              <a:t>職業</a:t>
            </a:r>
            <a:r>
              <a:rPr lang="zh-TW" altLang="zh-TW" sz="3200" dirty="0">
                <a:effectLst/>
              </a:rPr>
              <a:t>選擇</a:t>
            </a:r>
            <a:r>
              <a:rPr lang="zh-TW" altLang="zh-TW" sz="3200" dirty="0" smtClean="0">
                <a:effectLst/>
              </a:rPr>
              <a:t>態度</a:t>
            </a:r>
            <a:endParaRPr lang="en-US" altLang="zh-TW" sz="3200" dirty="0">
              <a:effectLst/>
            </a:endParaRPr>
          </a:p>
          <a:p>
            <a:pPr algn="l">
              <a:defRPr/>
            </a:pPr>
            <a:r>
              <a:rPr lang="en-US" altLang="zh-TW" sz="3200" kern="0" dirty="0" smtClean="0">
                <a:effectLst/>
                <a:ea typeface="標楷體" pitchFamily="65" charset="-120"/>
              </a:rPr>
              <a:t>(</a:t>
            </a:r>
            <a:r>
              <a:rPr lang="zh-TW" altLang="en-US" sz="3200" kern="0" dirty="0" smtClean="0">
                <a:effectLst/>
                <a:ea typeface="標楷體" pitchFamily="65" charset="-120"/>
              </a:rPr>
              <a:t>二</a:t>
            </a:r>
            <a:r>
              <a:rPr lang="en-US" altLang="zh-TW" sz="3200" kern="0" dirty="0" smtClean="0">
                <a:effectLst/>
                <a:ea typeface="標楷體" pitchFamily="65" charset="-120"/>
              </a:rPr>
              <a:t>)</a:t>
            </a:r>
            <a:r>
              <a:rPr lang="zh-TW" altLang="en-US" sz="3200" kern="0" dirty="0" smtClean="0">
                <a:effectLst/>
                <a:ea typeface="標楷體" pitchFamily="65" charset="-120"/>
              </a:rPr>
              <a:t>相關研究影響因素</a:t>
            </a:r>
            <a:endParaRPr lang="en-US" altLang="zh-TW" sz="3200" kern="0" dirty="0" smtClean="0">
              <a:effectLst/>
              <a:ea typeface="標楷體" pitchFamily="65" charset="-120"/>
            </a:endParaRPr>
          </a:p>
          <a:p>
            <a:pPr marL="457200" indent="-457200" algn="l">
              <a:buFont typeface="Arial" panose="020B0604020202020204" pitchFamily="34" charset="0"/>
              <a:buChar char="•"/>
              <a:defRPr/>
            </a:pPr>
            <a:r>
              <a:rPr lang="zh-TW" altLang="en-US" sz="3200" kern="0" dirty="0">
                <a:effectLst/>
                <a:ea typeface="標楷體" pitchFamily="65" charset="-120"/>
              </a:rPr>
              <a:t>個人</a:t>
            </a:r>
            <a:r>
              <a:rPr lang="zh-TW" altLang="en-US" sz="3200" kern="0" dirty="0" smtClean="0">
                <a:effectLst/>
                <a:ea typeface="標楷體" pitchFamily="65" charset="-120"/>
              </a:rPr>
              <a:t>因素</a:t>
            </a:r>
            <a:endParaRPr lang="en-US" altLang="zh-TW" sz="3200" kern="0" dirty="0" smtClean="0">
              <a:effectLst/>
              <a:ea typeface="標楷體" pitchFamily="65" charset="-120"/>
            </a:endParaRPr>
          </a:p>
          <a:p>
            <a:pPr marL="457200" indent="-457200" algn="l">
              <a:buFont typeface="Arial" panose="020B0604020202020204" pitchFamily="34" charset="0"/>
              <a:buChar char="•"/>
              <a:defRPr/>
            </a:pPr>
            <a:r>
              <a:rPr lang="zh-TW" altLang="en-US" sz="3200" kern="0" dirty="0">
                <a:effectLst/>
                <a:ea typeface="標楷體" pitchFamily="65" charset="-120"/>
              </a:rPr>
              <a:t>家庭</a:t>
            </a:r>
            <a:r>
              <a:rPr lang="zh-TW" altLang="en-US" sz="3200" kern="0" dirty="0" smtClean="0">
                <a:effectLst/>
                <a:ea typeface="標楷體" pitchFamily="65" charset="-120"/>
              </a:rPr>
              <a:t>因素</a:t>
            </a:r>
            <a:endParaRPr lang="en-US" altLang="zh-TW" sz="3200" kern="0" dirty="0" smtClean="0">
              <a:effectLst/>
              <a:ea typeface="標楷體" pitchFamily="65" charset="-120"/>
            </a:endParaRPr>
          </a:p>
          <a:p>
            <a:pPr marL="457200" indent="-457200" algn="l">
              <a:buFont typeface="Arial" panose="020B0604020202020204" pitchFamily="34" charset="0"/>
              <a:buChar char="•"/>
              <a:defRPr/>
            </a:pPr>
            <a:r>
              <a:rPr lang="zh-TW" altLang="en-US" sz="3200" kern="0" dirty="0">
                <a:effectLst/>
                <a:ea typeface="標楷體" pitchFamily="65" charset="-120"/>
              </a:rPr>
              <a:t>學校</a:t>
            </a:r>
            <a:r>
              <a:rPr lang="zh-TW" altLang="en-US" sz="3200" kern="0" dirty="0" smtClean="0">
                <a:effectLst/>
                <a:ea typeface="標楷體" pitchFamily="65" charset="-120"/>
              </a:rPr>
              <a:t>因素</a:t>
            </a:r>
            <a:endParaRPr lang="en-US" altLang="zh-TW" sz="3200" kern="0" dirty="0" smtClean="0">
              <a:effectLst/>
              <a:ea typeface="標楷體" pitchFamily="65" charset="-120"/>
            </a:endParaRPr>
          </a:p>
          <a:p>
            <a:pPr marL="457200" indent="-457200" algn="l">
              <a:buFont typeface="Arial" panose="020B0604020202020204" pitchFamily="34" charset="0"/>
              <a:buChar char="•"/>
              <a:defRPr/>
            </a:pPr>
            <a:r>
              <a:rPr lang="zh-TW" altLang="en-US" sz="3200" kern="0" dirty="0">
                <a:effectLst/>
                <a:ea typeface="標楷體" pitchFamily="65" charset="-120"/>
              </a:rPr>
              <a:t>社會因素</a:t>
            </a:r>
            <a:endParaRPr lang="en-US" altLang="zh-TW" sz="3200" kern="0" dirty="0" smtClean="0">
              <a:effectLst/>
              <a:ea typeface="標楷體" pitchFamily="65" charset="-120"/>
            </a:endParaRPr>
          </a:p>
          <a:p>
            <a:pPr marL="457200" indent="-457200" algn="l">
              <a:buFont typeface="Arial" panose="020B0604020202020204" pitchFamily="34" charset="0"/>
              <a:buChar char="•"/>
              <a:defRPr/>
            </a:pPr>
            <a:endParaRPr lang="zh-TW" altLang="en-US" sz="3200" kern="0" dirty="0" smtClean="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549275"/>
            <a:ext cx="8540750" cy="5216525"/>
          </a:xfrm>
        </p:spPr>
        <p:txBody>
          <a:bodyPr/>
          <a:lstStyle/>
          <a:p>
            <a:pPr>
              <a:defRPr/>
            </a:pPr>
            <a:r>
              <a:rPr lang="zh-TW" altLang="en-US" sz="9600" dirty="0">
                <a:latin typeface="標楷體" panose="03000509000000000000" pitchFamily="65" charset="-120"/>
                <a:ea typeface="標楷體" panose="03000509000000000000" pitchFamily="65" charset="-120"/>
              </a:rPr>
              <a:t>參、相關研究設計思考方向</a:t>
            </a:r>
          </a:p>
        </p:txBody>
      </p:sp>
      <p:sp>
        <p:nvSpPr>
          <p:cNvPr id="1331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331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695E1496-0C15-4A94-9EA1-297C624F4192}" type="slidenum">
              <a:rPr kumimoji="0" lang="en-US" altLang="zh-TW" sz="1400">
                <a:latin typeface="Arial" panose="020B0604020202020204" pitchFamily="34" charset="0"/>
              </a:rPr>
              <a:pPr eaLnBrk="1" hangingPunct="1">
                <a:spcBef>
                  <a:spcPct val="0"/>
                </a:spcBef>
                <a:buClrTx/>
                <a:buSzTx/>
                <a:buFontTx/>
                <a:buNone/>
              </a:pPr>
              <a:t>12</a:t>
            </a:fld>
            <a:endParaRPr kumimoji="0" lang="en-US" altLang="zh-TW"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參、相關研究設計思考方向</a:t>
            </a:r>
          </a:p>
        </p:txBody>
      </p:sp>
      <p:sp>
        <p:nvSpPr>
          <p:cNvPr id="1433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43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8F190C54-585C-449F-B5F8-1249CBB1D82A}" type="slidenum">
              <a:rPr kumimoji="0" lang="en-US" altLang="zh-TW" sz="1400">
                <a:latin typeface="Arial" panose="020B0604020202020204" pitchFamily="34" charset="0"/>
              </a:rPr>
              <a:pPr eaLnBrk="1" hangingPunct="1">
                <a:spcBef>
                  <a:spcPct val="0"/>
                </a:spcBef>
                <a:buClrTx/>
                <a:buSzTx/>
                <a:buFontTx/>
                <a:buNone/>
              </a:pPr>
              <a:t>13</a:t>
            </a:fld>
            <a:endParaRPr kumimoji="0" lang="en-US" altLang="zh-TW" sz="1400">
              <a:latin typeface="Arial" panose="020B0604020202020204" pitchFamily="34" charset="0"/>
            </a:endParaRPr>
          </a:p>
        </p:txBody>
      </p:sp>
      <p:sp>
        <p:nvSpPr>
          <p:cNvPr id="14341" name="Rectangle 2"/>
          <p:cNvSpPr txBox="1">
            <a:spLocks noRot="1" noChangeArrowheads="1"/>
          </p:cNvSpPr>
          <p:nvPr/>
        </p:nvSpPr>
        <p:spPr bwMode="auto">
          <a:xfrm>
            <a:off x="0" y="692150"/>
            <a:ext cx="9144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en-US" altLang="zh-TW" sz="2400" b="1">
                <a:solidFill>
                  <a:schemeClr val="tx2"/>
                </a:solidFill>
              </a:rPr>
              <a:t>(</a:t>
            </a:r>
            <a:r>
              <a:rPr lang="zh-TW" altLang="en-US" sz="2400" b="1">
                <a:solidFill>
                  <a:schemeClr val="tx2"/>
                </a:solidFill>
              </a:rPr>
              <a:t>一</a:t>
            </a:r>
            <a:r>
              <a:rPr lang="en-US" altLang="zh-TW" sz="2400" b="1">
                <a:solidFill>
                  <a:schemeClr val="tx2"/>
                </a:solidFill>
              </a:rPr>
              <a:t>)</a:t>
            </a:r>
            <a:r>
              <a:rPr lang="zh-TW" altLang="en-US" sz="2400" b="1">
                <a:solidFill>
                  <a:schemeClr val="tx2"/>
                </a:solidFill>
              </a:rPr>
              <a:t>本文係</a:t>
            </a:r>
            <a:r>
              <a:rPr lang="zh-TW" altLang="zh-TW" sz="2400" b="1">
                <a:solidFill>
                  <a:schemeClr val="tx2"/>
                </a:solidFill>
              </a:rPr>
              <a:t>以職業發展論學者</a:t>
            </a:r>
            <a:r>
              <a:rPr lang="en-US" altLang="zh-TW" sz="2400" b="1">
                <a:solidFill>
                  <a:schemeClr val="tx2"/>
                </a:solidFill>
              </a:rPr>
              <a:t>Super</a:t>
            </a:r>
            <a:r>
              <a:rPr lang="zh-TW" altLang="zh-TW" sz="2400" b="1">
                <a:solidFill>
                  <a:schemeClr val="tx2"/>
                </a:solidFill>
              </a:rPr>
              <a:t>的</a:t>
            </a:r>
            <a:r>
              <a:rPr lang="zh-TW" altLang="zh-TW" sz="2400" b="1" u="sng">
                <a:solidFill>
                  <a:srgbClr val="FF0000"/>
                </a:solidFill>
              </a:rPr>
              <a:t>重要理論觀點</a:t>
            </a:r>
            <a:r>
              <a:rPr lang="zh-TW" altLang="zh-TW" sz="2400" b="1">
                <a:solidFill>
                  <a:schemeClr val="tx2"/>
                </a:solidFill>
              </a:rPr>
              <a:t>（</a:t>
            </a:r>
            <a:r>
              <a:rPr lang="zh-TW" altLang="zh-TW" sz="2400" b="1" u="sng">
                <a:solidFill>
                  <a:schemeClr val="tx2"/>
                </a:solidFill>
              </a:rPr>
              <a:t>職業</a:t>
            </a:r>
            <a:r>
              <a:rPr lang="en-US" altLang="zh-TW" sz="2400" b="1" u="sng">
                <a:solidFill>
                  <a:schemeClr val="tx2"/>
                </a:solidFill>
              </a:rPr>
              <a:t>/</a:t>
            </a:r>
            <a:r>
              <a:rPr lang="zh-TW" altLang="zh-TW" sz="2400" b="1" u="sng">
                <a:solidFill>
                  <a:schemeClr val="tx2"/>
                </a:solidFill>
              </a:rPr>
              <a:t>就業態度</a:t>
            </a:r>
            <a:r>
              <a:rPr lang="zh-TW" altLang="zh-TW" sz="2400" b="1">
                <a:solidFill>
                  <a:schemeClr val="tx2"/>
                </a:solidFill>
              </a:rPr>
              <a:t>包括職業自我觀念、職業價值觀念、職業選擇態度）與積極創造性，及相關學者之論點為經緯，對犯罪少年</a:t>
            </a:r>
            <a:r>
              <a:rPr lang="zh-TW" altLang="en-US" sz="2400" b="1">
                <a:solidFill>
                  <a:schemeClr val="tx2"/>
                </a:solidFill>
              </a:rPr>
              <a:t>就業</a:t>
            </a:r>
            <a:r>
              <a:rPr lang="en-US" altLang="zh-TW" sz="2400" b="1">
                <a:solidFill>
                  <a:schemeClr val="tx2"/>
                </a:solidFill>
              </a:rPr>
              <a:t>/</a:t>
            </a:r>
            <a:r>
              <a:rPr lang="zh-TW" altLang="zh-TW" sz="2400" b="1">
                <a:solidFill>
                  <a:schemeClr val="tx2"/>
                </a:solidFill>
              </a:rPr>
              <a:t>職業態度相關因素做一探索性的研究，並探討相關因素與職業態度間之影響。</a:t>
            </a:r>
            <a:endParaRPr lang="en-US" altLang="zh-TW" sz="2400" b="1">
              <a:solidFill>
                <a:schemeClr val="tx2"/>
              </a:solidFill>
            </a:endParaRPr>
          </a:p>
          <a:p>
            <a:pPr>
              <a:spcBef>
                <a:spcPct val="0"/>
              </a:spcBef>
              <a:buClrTx/>
              <a:buSzTx/>
              <a:buFontTx/>
              <a:buNone/>
            </a:pPr>
            <a:r>
              <a:rPr lang="en-US" altLang="zh-TW" sz="2400" b="1">
                <a:solidFill>
                  <a:schemeClr val="tx2"/>
                </a:solidFill>
              </a:rPr>
              <a:t>(</a:t>
            </a:r>
            <a:r>
              <a:rPr lang="zh-TW" altLang="en-US" sz="2400" b="1">
                <a:solidFill>
                  <a:schemeClr val="tx2"/>
                </a:solidFill>
              </a:rPr>
              <a:t>二</a:t>
            </a:r>
            <a:r>
              <a:rPr lang="en-US" altLang="zh-TW" sz="2400" b="1">
                <a:solidFill>
                  <a:schemeClr val="tx2"/>
                </a:solidFill>
              </a:rPr>
              <a:t>)</a:t>
            </a:r>
            <a:r>
              <a:rPr lang="zh-TW" altLang="zh-TW" sz="2400" b="1">
                <a:solidFill>
                  <a:schemeClr val="tx2"/>
                </a:solidFill>
              </a:rPr>
              <a:t>透過專家學者</a:t>
            </a:r>
            <a:r>
              <a:rPr lang="zh-TW" altLang="zh-TW" sz="2400" b="1" u="sng">
                <a:solidFill>
                  <a:srgbClr val="FF0000"/>
                </a:solidFill>
              </a:rPr>
              <a:t>對犯罪少年人力運用與</a:t>
            </a:r>
            <a:r>
              <a:rPr lang="zh-TW" altLang="en-US" sz="2400" b="1" u="sng">
                <a:solidFill>
                  <a:srgbClr val="FF0000"/>
                </a:solidFill>
              </a:rPr>
              <a:t>就業</a:t>
            </a:r>
            <a:r>
              <a:rPr lang="en-US" altLang="zh-TW" sz="2400" b="1" u="sng">
                <a:solidFill>
                  <a:srgbClr val="FF0000"/>
                </a:solidFill>
              </a:rPr>
              <a:t>/</a:t>
            </a:r>
            <a:r>
              <a:rPr lang="zh-TW" altLang="zh-TW" sz="2400" b="1" u="sng">
                <a:solidFill>
                  <a:srgbClr val="FF0000"/>
                </a:solidFill>
              </a:rPr>
              <a:t>職業輔導策略的問題導向</a:t>
            </a:r>
            <a:r>
              <a:rPr lang="zh-TW" altLang="zh-TW" sz="2400" b="1">
                <a:solidFill>
                  <a:schemeClr val="tx2"/>
                </a:solidFill>
              </a:rPr>
              <a:t>性、急切性、可行性、方案替代性、策略優先性及其他方面</a:t>
            </a:r>
            <a:r>
              <a:rPr lang="zh-TW" altLang="zh-TW" sz="2400" b="1" u="sng">
                <a:solidFill>
                  <a:srgbClr val="FF0000"/>
                </a:solidFill>
              </a:rPr>
              <a:t>等問項之評估研究結果</a:t>
            </a:r>
            <a:r>
              <a:rPr lang="zh-TW" altLang="zh-TW" sz="2400" b="1">
                <a:solidFill>
                  <a:schemeClr val="tx2"/>
                </a:solidFill>
              </a:rPr>
              <a:t>，</a:t>
            </a:r>
            <a:endParaRPr lang="en-US" altLang="zh-TW" sz="2400" b="1">
              <a:solidFill>
                <a:schemeClr val="tx2"/>
              </a:solidFill>
            </a:endParaRPr>
          </a:p>
          <a:p>
            <a:pPr>
              <a:spcBef>
                <a:spcPct val="0"/>
              </a:spcBef>
              <a:buClrTx/>
              <a:buSzTx/>
              <a:buFontTx/>
              <a:buNone/>
            </a:pPr>
            <a:r>
              <a:rPr lang="en-US" altLang="zh-TW" sz="2400" b="1">
                <a:solidFill>
                  <a:schemeClr val="tx2"/>
                </a:solidFill>
              </a:rPr>
              <a:t>(</a:t>
            </a:r>
            <a:r>
              <a:rPr lang="zh-TW" altLang="en-US" sz="2400" b="1">
                <a:solidFill>
                  <a:schemeClr val="tx2"/>
                </a:solidFill>
              </a:rPr>
              <a:t>三</a:t>
            </a:r>
            <a:r>
              <a:rPr lang="en-US" altLang="zh-TW" sz="2400" b="1">
                <a:solidFill>
                  <a:schemeClr val="tx2"/>
                </a:solidFill>
              </a:rPr>
              <a:t>)</a:t>
            </a:r>
            <a:r>
              <a:rPr lang="zh-TW" altLang="zh-TW" sz="2400" b="1">
                <a:solidFill>
                  <a:schemeClr val="tx2"/>
                </a:solidFill>
              </a:rPr>
              <a:t>和</a:t>
            </a:r>
            <a:r>
              <a:rPr lang="zh-TW" altLang="zh-TW" sz="2400" b="1" u="sng">
                <a:solidFill>
                  <a:srgbClr val="FF0000"/>
                </a:solidFill>
              </a:rPr>
              <a:t>犯罪少年對</a:t>
            </a:r>
            <a:r>
              <a:rPr lang="zh-TW" altLang="en-US" sz="2400" b="1" u="sng">
                <a:solidFill>
                  <a:srgbClr val="FF0000"/>
                </a:solidFill>
              </a:rPr>
              <a:t>就業</a:t>
            </a:r>
            <a:r>
              <a:rPr lang="en-US" altLang="zh-TW" sz="2400" b="1" u="sng">
                <a:solidFill>
                  <a:srgbClr val="FF0000"/>
                </a:solidFill>
              </a:rPr>
              <a:t>/</a:t>
            </a:r>
            <a:r>
              <a:rPr lang="zh-TW" altLang="zh-TW" sz="2400" b="1" u="sng">
                <a:solidFill>
                  <a:srgbClr val="FF0000"/>
                </a:solidFill>
              </a:rPr>
              <a:t>職業輔導與職業訓練的需求結果</a:t>
            </a:r>
            <a:r>
              <a:rPr lang="zh-TW" altLang="zh-TW" sz="2400" b="1">
                <a:solidFill>
                  <a:schemeClr val="tx2"/>
                </a:solidFill>
              </a:rPr>
              <a:t>（包括家人及親友、學校人員、學校場所、大眾傳播媒體、學校以外場所、提供輔導協助的時間、提供輔導協助的方式、提供輔導協助的方法、提供職訓的職類及提供輔導協助的教具與教材等方面）相互比較其間關係或差異性。</a:t>
            </a:r>
            <a:endParaRPr lang="en-US" altLang="zh-TW" sz="2400" b="1">
              <a:solidFill>
                <a:schemeClr val="tx2"/>
              </a:solidFill>
            </a:endParaRPr>
          </a:p>
          <a:p>
            <a:pPr>
              <a:spcBef>
                <a:spcPct val="0"/>
              </a:spcBef>
              <a:buClrTx/>
              <a:buSzTx/>
              <a:buFontTx/>
              <a:buNone/>
            </a:pPr>
            <a:r>
              <a:rPr lang="zh-TW" altLang="zh-TW" sz="2400" b="1">
                <a:solidFill>
                  <a:schemeClr val="tx2"/>
                </a:solidFill>
              </a:rPr>
              <a:t>期冀針對研究結果，提出對渠等少年</a:t>
            </a:r>
            <a:r>
              <a:rPr lang="zh-TW" altLang="en-US" sz="2400" b="1">
                <a:solidFill>
                  <a:schemeClr val="tx2"/>
                </a:solidFill>
              </a:rPr>
              <a:t>就業</a:t>
            </a:r>
            <a:r>
              <a:rPr lang="en-US" altLang="zh-TW" sz="2400" b="1">
                <a:solidFill>
                  <a:schemeClr val="tx2"/>
                </a:solidFill>
              </a:rPr>
              <a:t>/</a:t>
            </a:r>
            <a:r>
              <a:rPr lang="zh-TW" altLang="zh-TW" sz="2400" b="1">
                <a:solidFill>
                  <a:schemeClr val="tx2"/>
                </a:solidFill>
              </a:rPr>
              <a:t>職業輔導的目標結構，以協助其建立適切的職業生涯規劃之目標，而能適性就業。</a:t>
            </a:r>
            <a:endParaRPr lang="en-US" altLang="zh-TW" sz="2400" b="1">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參、相關研究設計思考方向</a:t>
            </a:r>
          </a:p>
        </p:txBody>
      </p:sp>
      <p:sp>
        <p:nvSpPr>
          <p:cNvPr id="1536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536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DB6530DA-6332-4DEE-8569-7E5FEACC1BD1}" type="slidenum">
              <a:rPr kumimoji="0" lang="en-US" altLang="zh-TW" sz="1400">
                <a:latin typeface="Arial" panose="020B0604020202020204" pitchFamily="34" charset="0"/>
              </a:rPr>
              <a:pPr eaLnBrk="1" hangingPunct="1">
                <a:spcBef>
                  <a:spcPct val="0"/>
                </a:spcBef>
                <a:buClrTx/>
                <a:buSzTx/>
                <a:buFontTx/>
                <a:buNone/>
              </a:pPr>
              <a:t>14</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44000" cy="6192838"/>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algn="l">
              <a:defRPr/>
            </a:pPr>
            <a:r>
              <a:rPr lang="en-US" altLang="zh-TW" sz="2800" dirty="0" smtClean="0">
                <a:effectLst/>
              </a:rPr>
              <a:t>(</a:t>
            </a:r>
            <a:r>
              <a:rPr lang="zh-TW" altLang="en-US" sz="2800" dirty="0" smtClean="0">
                <a:effectLst/>
              </a:rPr>
              <a:t>四</a:t>
            </a:r>
            <a:r>
              <a:rPr lang="en-US" altLang="zh-TW" sz="2800" dirty="0" smtClean="0">
                <a:effectLst/>
              </a:rPr>
              <a:t>)</a:t>
            </a:r>
            <a:r>
              <a:rPr lang="zh-TW" altLang="en-US" sz="2800" u="sng" dirty="0" smtClean="0">
                <a:effectLst/>
              </a:rPr>
              <a:t>研究設計思考方向</a:t>
            </a:r>
            <a:endParaRPr lang="en-US" altLang="zh-TW" sz="2800" u="sng" dirty="0" smtClean="0">
              <a:effectLst/>
            </a:endParaRPr>
          </a:p>
          <a:p>
            <a:pPr algn="l">
              <a:buFont typeface="Arial" panose="020B0604020202020204" pitchFamily="34" charset="0"/>
              <a:buChar char="•"/>
              <a:defRPr/>
            </a:pPr>
            <a:r>
              <a:rPr lang="zh-TW" altLang="zh-TW" sz="2800" dirty="0" smtClean="0">
                <a:effectLst/>
              </a:rPr>
              <a:t>個人</a:t>
            </a:r>
            <a:r>
              <a:rPr lang="zh-TW" altLang="zh-TW" sz="2800" dirty="0">
                <a:effectLst/>
              </a:rPr>
              <a:t>變項可分為性別、年級、地區、早年生活經驗、成就動機等五項</a:t>
            </a:r>
            <a:r>
              <a:rPr lang="zh-TW" altLang="zh-TW" sz="2800" dirty="0" smtClean="0">
                <a:effectLst/>
              </a:rPr>
              <a:t>；</a:t>
            </a:r>
            <a:endParaRPr lang="en-US" altLang="zh-TW" sz="2800" dirty="0" smtClean="0">
              <a:effectLst/>
            </a:endParaRPr>
          </a:p>
          <a:p>
            <a:pPr algn="l">
              <a:buFont typeface="Arial" panose="020B0604020202020204" pitchFamily="34" charset="0"/>
              <a:buChar char="•"/>
              <a:defRPr/>
            </a:pPr>
            <a:r>
              <a:rPr lang="zh-TW" altLang="zh-TW" sz="2800" dirty="0" smtClean="0">
                <a:effectLst/>
              </a:rPr>
              <a:t>家庭</a:t>
            </a:r>
            <a:r>
              <a:rPr lang="zh-TW" altLang="zh-TW" sz="2800" dirty="0">
                <a:effectLst/>
              </a:rPr>
              <a:t>變項分為父母教育態度、家庭社經地位二項</a:t>
            </a:r>
            <a:r>
              <a:rPr lang="zh-TW" altLang="zh-TW" sz="2800" dirty="0" smtClean="0">
                <a:effectLst/>
              </a:rPr>
              <a:t>；</a:t>
            </a:r>
            <a:endParaRPr lang="en-US" altLang="zh-TW" sz="2800" dirty="0" smtClean="0">
              <a:effectLst/>
            </a:endParaRPr>
          </a:p>
          <a:p>
            <a:pPr algn="l">
              <a:buFont typeface="Arial" panose="020B0604020202020204" pitchFamily="34" charset="0"/>
              <a:buChar char="•"/>
              <a:defRPr/>
            </a:pPr>
            <a:r>
              <a:rPr lang="zh-TW" altLang="zh-TW" sz="2800" dirty="0" smtClean="0">
                <a:effectLst/>
              </a:rPr>
              <a:t>社會</a:t>
            </a:r>
            <a:r>
              <a:rPr lang="zh-TW" altLang="zh-TW" sz="2800" dirty="0">
                <a:effectLst/>
              </a:rPr>
              <a:t>環境變項可分為大眾傳播媒體、鄰居及親友就業情形二項</a:t>
            </a:r>
            <a:r>
              <a:rPr lang="zh-TW" altLang="zh-TW" sz="2800" dirty="0" smtClean="0">
                <a:effectLst/>
              </a:rPr>
              <a:t>；</a:t>
            </a:r>
            <a:endParaRPr lang="en-US" altLang="zh-TW" sz="2800" dirty="0" smtClean="0">
              <a:effectLst/>
            </a:endParaRPr>
          </a:p>
          <a:p>
            <a:pPr algn="l">
              <a:buFont typeface="Arial" panose="020B0604020202020204" pitchFamily="34" charset="0"/>
              <a:buChar char="•"/>
              <a:defRPr/>
            </a:pPr>
            <a:r>
              <a:rPr lang="zh-TW" altLang="zh-TW" sz="2800" dirty="0" smtClean="0">
                <a:effectLst/>
              </a:rPr>
              <a:t>學校</a:t>
            </a:r>
            <a:r>
              <a:rPr lang="zh-TW" altLang="zh-TW" sz="2800" dirty="0">
                <a:effectLst/>
              </a:rPr>
              <a:t>生活變項則可分為師生互動、教學環境與同儕互動等三項</a:t>
            </a:r>
            <a:r>
              <a:rPr lang="zh-TW" altLang="zh-TW" sz="2800" dirty="0" smtClean="0">
                <a:effectLst/>
              </a:rPr>
              <a:t>。</a:t>
            </a:r>
            <a:endParaRPr lang="en-US" altLang="zh-TW" sz="2800" dirty="0" smtClean="0">
              <a:effectLst/>
            </a:endParaRPr>
          </a:p>
          <a:p>
            <a:pPr algn="l">
              <a:defRPr/>
            </a:pPr>
            <a:r>
              <a:rPr lang="en-US" altLang="zh-TW" sz="2800" kern="0" dirty="0" smtClean="0">
                <a:effectLst/>
                <a:ea typeface="標楷體" pitchFamily="65" charset="-120"/>
              </a:rPr>
              <a:t>(</a:t>
            </a:r>
            <a:r>
              <a:rPr lang="zh-TW" altLang="en-US" sz="2800" kern="0" dirty="0">
                <a:effectLst/>
                <a:ea typeface="標楷體" pitchFamily="65" charset="-120"/>
              </a:rPr>
              <a:t>五</a:t>
            </a:r>
            <a:r>
              <a:rPr lang="en-US" altLang="zh-TW" sz="2800" kern="0" dirty="0" smtClean="0">
                <a:effectLst/>
                <a:ea typeface="標楷體" pitchFamily="65" charset="-120"/>
              </a:rPr>
              <a:t>)</a:t>
            </a:r>
            <a:r>
              <a:rPr lang="zh-TW" altLang="zh-TW" sz="2800" dirty="0" smtClean="0">
                <a:effectLst/>
              </a:rPr>
              <a:t>於</a:t>
            </a:r>
            <a:r>
              <a:rPr lang="zh-TW" altLang="en-US" sz="2800" dirty="0" smtClean="0">
                <a:effectLst/>
              </a:rPr>
              <a:t>研究方法與</a:t>
            </a:r>
            <a:r>
              <a:rPr lang="zh-TW" altLang="zh-TW" sz="2800" dirty="0" smtClean="0">
                <a:effectLst/>
              </a:rPr>
              <a:t>工具</a:t>
            </a:r>
            <a:r>
              <a:rPr lang="zh-TW" altLang="en-US" sz="2800" dirty="0" smtClean="0">
                <a:effectLst/>
              </a:rPr>
              <a:t>及研究設計</a:t>
            </a:r>
            <a:endParaRPr lang="en-US" altLang="zh-TW" sz="2800" dirty="0" smtClean="0">
              <a:effectLst/>
            </a:endParaRPr>
          </a:p>
          <a:p>
            <a:pPr algn="l">
              <a:buFont typeface="Arial" panose="020B0604020202020204" pitchFamily="34" charset="0"/>
              <a:buChar char="•"/>
              <a:defRPr/>
            </a:pPr>
            <a:r>
              <a:rPr lang="en-US" altLang="zh-TW" sz="2800" dirty="0" smtClean="0">
                <a:effectLst/>
              </a:rPr>
              <a:t>1.</a:t>
            </a:r>
            <a:r>
              <a:rPr lang="zh-TW" altLang="zh-TW" sz="2800" dirty="0" smtClean="0">
                <a:effectLst/>
              </a:rPr>
              <a:t>研究者</a:t>
            </a:r>
            <a:r>
              <a:rPr lang="zh-TW" altLang="en-US" sz="2800" dirty="0" smtClean="0">
                <a:effectLst/>
              </a:rPr>
              <a:t>採量化與質化</a:t>
            </a:r>
            <a:r>
              <a:rPr lang="en-US" altLang="zh-TW" sz="2800" dirty="0" smtClean="0">
                <a:effectLst/>
              </a:rPr>
              <a:t>(Delphi</a:t>
            </a:r>
            <a:r>
              <a:rPr lang="zh-TW" altLang="en-US" sz="2800" dirty="0" smtClean="0">
                <a:effectLst/>
              </a:rPr>
              <a:t> </a:t>
            </a:r>
            <a:r>
              <a:rPr lang="en-US" altLang="zh-TW" sz="2800" dirty="0" smtClean="0">
                <a:effectLst/>
              </a:rPr>
              <a:t>Method)</a:t>
            </a:r>
            <a:r>
              <a:rPr lang="zh-TW" altLang="en-US" sz="2800" dirty="0" smtClean="0">
                <a:effectLst/>
              </a:rPr>
              <a:t>二種方法，</a:t>
            </a:r>
            <a:r>
              <a:rPr lang="zh-TW" altLang="zh-TW" sz="2800" dirty="0" smtClean="0">
                <a:effectLst/>
              </a:rPr>
              <a:t>參考</a:t>
            </a:r>
            <a:r>
              <a:rPr lang="zh-TW" altLang="zh-TW" sz="2800" dirty="0">
                <a:effectLst/>
              </a:rPr>
              <a:t>有關文獻與相關研究後，所自編的「個人基本資料調查表」、「少年職業輔導與職業訓練需求調查表」與「少年職業態度量表」等三</a:t>
            </a:r>
            <a:r>
              <a:rPr lang="zh-TW" altLang="zh-TW" sz="2800" dirty="0" smtClean="0">
                <a:effectLst/>
              </a:rPr>
              <a:t>種</a:t>
            </a:r>
            <a:r>
              <a:rPr lang="zh-TW" altLang="en-US" sz="2800" dirty="0" smtClean="0">
                <a:effectLst/>
              </a:rPr>
              <a:t>。</a:t>
            </a:r>
            <a:endParaRPr lang="en-US" altLang="zh-TW" sz="2800" dirty="0" smtClean="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參、相關研究設計思考方向</a:t>
            </a:r>
          </a:p>
        </p:txBody>
      </p:sp>
      <p:sp>
        <p:nvSpPr>
          <p:cNvPr id="1638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638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E91304EB-8AC5-428B-82AF-8DF507CAD76C}" type="slidenum">
              <a:rPr kumimoji="0" lang="en-US" altLang="zh-TW" sz="1400">
                <a:latin typeface="Arial" panose="020B0604020202020204" pitchFamily="34" charset="0"/>
              </a:rPr>
              <a:pPr eaLnBrk="1" hangingPunct="1">
                <a:spcBef>
                  <a:spcPct val="0"/>
                </a:spcBef>
                <a:buClrTx/>
                <a:buSzTx/>
                <a:buFontTx/>
                <a:buNone/>
              </a:pPr>
              <a:t>15</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44000" cy="6192838"/>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algn="l">
              <a:defRPr/>
            </a:pPr>
            <a:r>
              <a:rPr lang="en-US" altLang="zh-TW" sz="2800" kern="0" dirty="0" smtClean="0">
                <a:effectLst/>
                <a:ea typeface="標楷體" pitchFamily="65" charset="-120"/>
              </a:rPr>
              <a:t>(</a:t>
            </a:r>
            <a:r>
              <a:rPr lang="zh-TW" altLang="en-US" sz="2800" kern="0" dirty="0">
                <a:effectLst/>
                <a:ea typeface="標楷體" pitchFamily="65" charset="-120"/>
              </a:rPr>
              <a:t>五</a:t>
            </a:r>
            <a:r>
              <a:rPr lang="en-US" altLang="zh-TW" sz="2800" kern="0" dirty="0" smtClean="0">
                <a:effectLst/>
                <a:ea typeface="標楷體" pitchFamily="65" charset="-120"/>
              </a:rPr>
              <a:t>)</a:t>
            </a:r>
            <a:r>
              <a:rPr lang="zh-TW" altLang="zh-TW" sz="2800" dirty="0" smtClean="0">
                <a:effectLst/>
              </a:rPr>
              <a:t>於</a:t>
            </a:r>
            <a:r>
              <a:rPr lang="zh-TW" altLang="en-US" sz="2800" dirty="0" smtClean="0">
                <a:effectLst/>
              </a:rPr>
              <a:t>研究方法與</a:t>
            </a:r>
            <a:r>
              <a:rPr lang="zh-TW" altLang="zh-TW" sz="2800" dirty="0" smtClean="0">
                <a:effectLst/>
              </a:rPr>
              <a:t>工具</a:t>
            </a:r>
            <a:r>
              <a:rPr lang="zh-TW" altLang="en-US" sz="2800" dirty="0" smtClean="0">
                <a:effectLst/>
              </a:rPr>
              <a:t>及研究設計</a:t>
            </a:r>
            <a:endParaRPr lang="en-US" altLang="zh-TW" sz="2800" dirty="0" smtClean="0">
              <a:effectLst/>
            </a:endParaRPr>
          </a:p>
          <a:p>
            <a:pPr algn="l">
              <a:buFont typeface="Arial" panose="020B0604020202020204" pitchFamily="34" charset="0"/>
              <a:buChar char="•"/>
              <a:defRPr/>
            </a:pPr>
            <a:r>
              <a:rPr lang="en-US" altLang="zh-TW" sz="2800" dirty="0" smtClean="0">
                <a:effectLst/>
              </a:rPr>
              <a:t>2.</a:t>
            </a:r>
            <a:r>
              <a:rPr lang="zh-TW" altLang="en-US" sz="2800" dirty="0" smtClean="0">
                <a:effectLst/>
              </a:rPr>
              <a:t>研究樣本：</a:t>
            </a:r>
            <a:r>
              <a:rPr lang="zh-TW" altLang="zh-TW" sz="2800" dirty="0" smtClean="0">
                <a:effectLst/>
              </a:rPr>
              <a:t>對</a:t>
            </a:r>
            <a:r>
              <a:rPr lang="zh-TW" altLang="zh-TW" sz="2800" dirty="0">
                <a:effectLst/>
              </a:rPr>
              <a:t>法務部所屬臺灣地區辦理矯治處遇機構的全體接受感化</a:t>
            </a:r>
            <a:r>
              <a:rPr lang="en-US" altLang="zh-TW" sz="2800" dirty="0">
                <a:effectLst/>
              </a:rPr>
              <a:t>(</a:t>
            </a:r>
            <a:r>
              <a:rPr lang="zh-TW" altLang="zh-TW" sz="2800" dirty="0">
                <a:effectLst/>
              </a:rPr>
              <a:t>矯正</a:t>
            </a:r>
            <a:r>
              <a:rPr lang="en-US" altLang="zh-TW" sz="2800" dirty="0">
                <a:effectLst/>
              </a:rPr>
              <a:t>)</a:t>
            </a:r>
            <a:r>
              <a:rPr lang="zh-TW" altLang="zh-TW" sz="2800" dirty="0">
                <a:effectLst/>
              </a:rPr>
              <a:t>教育少年，於北中南三區共抽取六所少年輔育院、監獄與觀護所，及國中一、二、三年級的</a:t>
            </a:r>
            <a:r>
              <a:rPr lang="en-US" altLang="zh-TW" sz="2800" dirty="0">
                <a:effectLst/>
              </a:rPr>
              <a:t>380</a:t>
            </a:r>
            <a:r>
              <a:rPr lang="zh-TW" altLang="zh-TW" sz="2800" dirty="0">
                <a:effectLst/>
              </a:rPr>
              <a:t>名有效</a:t>
            </a:r>
            <a:r>
              <a:rPr lang="zh-TW" altLang="zh-TW" sz="2800" dirty="0" smtClean="0">
                <a:effectLst/>
              </a:rPr>
              <a:t>樣本</a:t>
            </a:r>
            <a:endParaRPr lang="en-US" altLang="zh-TW" sz="2800" dirty="0" smtClean="0">
              <a:effectLst/>
            </a:endParaRPr>
          </a:p>
          <a:p>
            <a:pPr algn="l">
              <a:buFont typeface="Arial" panose="020B0604020202020204" pitchFamily="34" charset="0"/>
              <a:buChar char="•"/>
              <a:defRPr/>
            </a:pPr>
            <a:r>
              <a:rPr lang="en-US" altLang="zh-TW" sz="2800" dirty="0" smtClean="0">
                <a:effectLst/>
              </a:rPr>
              <a:t>3.</a:t>
            </a:r>
            <a:r>
              <a:rPr lang="zh-TW" altLang="zh-TW" sz="2800" dirty="0" smtClean="0">
                <a:effectLst/>
              </a:rPr>
              <a:t>施測</a:t>
            </a:r>
            <a:r>
              <a:rPr lang="zh-TW" altLang="en-US" sz="2800" dirty="0" smtClean="0">
                <a:effectLst/>
              </a:rPr>
              <a:t>及資料統計</a:t>
            </a:r>
            <a:r>
              <a:rPr lang="zh-TW" altLang="zh-TW" sz="2800" dirty="0" smtClean="0">
                <a:effectLst/>
              </a:rPr>
              <a:t>方法</a:t>
            </a:r>
            <a:r>
              <a:rPr lang="zh-TW" altLang="en-US" sz="2800" dirty="0" smtClean="0">
                <a:effectLst/>
              </a:rPr>
              <a:t>：</a:t>
            </a:r>
            <a:r>
              <a:rPr lang="zh-TW" altLang="zh-TW" sz="2800" dirty="0" smtClean="0">
                <a:effectLst/>
              </a:rPr>
              <a:t>以</a:t>
            </a:r>
            <a:r>
              <a:rPr lang="zh-TW" altLang="zh-TW" sz="2800" dirty="0">
                <a:effectLst/>
              </a:rPr>
              <a:t>個別與小團體方式之施測方法進行調查表與量表的施測研究，所得資料經編碼整理後，以</a:t>
            </a:r>
            <a:r>
              <a:rPr lang="en-US" altLang="zh-TW" sz="2800" dirty="0">
                <a:effectLst/>
              </a:rPr>
              <a:t>t</a:t>
            </a:r>
            <a:r>
              <a:rPr lang="zh-TW" altLang="zh-TW" sz="2800" dirty="0">
                <a:effectLst/>
              </a:rPr>
              <a:t>考驗、單因子變異數分析、積差相關、多元逐步迴歸等方法進行各項統計結果的分析</a:t>
            </a:r>
            <a:r>
              <a:rPr lang="zh-TW" altLang="zh-TW" sz="2800" dirty="0" smtClean="0">
                <a:effectLst/>
              </a:rPr>
              <a:t>，</a:t>
            </a:r>
            <a:endParaRPr lang="en-US" altLang="zh-TW" sz="2800" dirty="0" smtClean="0">
              <a:effectLst/>
            </a:endParaRPr>
          </a:p>
          <a:p>
            <a:pPr algn="l">
              <a:buFont typeface="Arial" panose="020B0604020202020204" pitchFamily="34" charset="0"/>
              <a:buChar char="•"/>
              <a:defRPr/>
            </a:pPr>
            <a:r>
              <a:rPr lang="en-US" altLang="zh-TW" sz="2800" dirty="0" smtClean="0">
                <a:effectLst/>
              </a:rPr>
              <a:t>4.</a:t>
            </a:r>
            <a:r>
              <a:rPr lang="zh-TW" altLang="zh-TW" sz="2800" dirty="0" smtClean="0">
                <a:effectLst/>
              </a:rPr>
              <a:t>歸納</a:t>
            </a:r>
            <a:r>
              <a:rPr lang="zh-TW" altLang="zh-TW" sz="2800" dirty="0">
                <a:effectLst/>
              </a:rPr>
              <a:t>出各項的結論，並據以提出若干的建議，期冀對教育、司法與法務、勞工、社會等單位，在處理犯罪青少年有關身心與就業問題之策略時能有所裨益。</a:t>
            </a:r>
            <a:endParaRPr lang="zh-TW" altLang="en-US" sz="2800" kern="0" dirty="0" smtClean="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549275"/>
            <a:ext cx="8540750" cy="5216525"/>
          </a:xfrm>
        </p:spPr>
        <p:txBody>
          <a:bodyPr/>
          <a:lstStyle/>
          <a:p>
            <a:pPr>
              <a:defRPr/>
            </a:pPr>
            <a:r>
              <a:rPr lang="zh-TW" altLang="en-US" sz="8800" dirty="0">
                <a:latin typeface="標楷體" panose="03000509000000000000" pitchFamily="65" charset="-120"/>
                <a:ea typeface="標楷體" panose="03000509000000000000" pitchFamily="65" charset="-120"/>
              </a:rPr>
              <a:t>肆</a:t>
            </a:r>
            <a:r>
              <a:rPr lang="zh-TW" altLang="en-US" sz="8800" dirty="0" smtClean="0">
                <a:latin typeface="標楷體" panose="03000509000000000000" pitchFamily="65" charset="-120"/>
                <a:ea typeface="標楷體" panose="03000509000000000000" pitchFamily="65" charset="-120"/>
              </a:rPr>
              <a:t>、</a:t>
            </a:r>
            <a:r>
              <a:rPr lang="zh-TW" altLang="en-US" sz="8800" dirty="0">
                <a:latin typeface="標楷體" panose="03000509000000000000" pitchFamily="65" charset="-120"/>
                <a:ea typeface="標楷體" panose="03000509000000000000" pitchFamily="65" charset="-120"/>
              </a:rPr>
              <a:t>研究發現及</a:t>
            </a:r>
            <a:r>
              <a:rPr lang="zh-TW" altLang="zh-TW" sz="9600" dirty="0" smtClean="0">
                <a:effectLst/>
                <a:latin typeface="標楷體" panose="03000509000000000000" pitchFamily="65" charset="-120"/>
                <a:ea typeface="標楷體" panose="03000509000000000000" pitchFamily="65" charset="-120"/>
              </a:rPr>
              <a:t>結論</a:t>
            </a:r>
            <a:endParaRPr lang="zh-TW" altLang="en-US" sz="9600" dirty="0">
              <a:latin typeface="標楷體" panose="03000509000000000000" pitchFamily="65" charset="-120"/>
              <a:ea typeface="標楷體" panose="03000509000000000000" pitchFamily="65" charset="-120"/>
            </a:endParaRPr>
          </a:p>
        </p:txBody>
      </p:sp>
      <p:sp>
        <p:nvSpPr>
          <p:cNvPr id="1741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741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9AEFDB74-E27A-4C5C-8E1C-AEF3D8BF7B6B}" type="slidenum">
              <a:rPr kumimoji="0" lang="en-US" altLang="zh-TW" sz="1400">
                <a:latin typeface="Arial" panose="020B0604020202020204" pitchFamily="34" charset="0"/>
              </a:rPr>
              <a:pPr eaLnBrk="1" hangingPunct="1">
                <a:spcBef>
                  <a:spcPct val="0"/>
                </a:spcBef>
                <a:buClrTx/>
                <a:buSzTx/>
                <a:buFontTx/>
                <a:buNone/>
              </a:pPr>
              <a:t>16</a:t>
            </a:fld>
            <a:endParaRPr kumimoji="0" lang="en-US" altLang="zh-TW"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200" dirty="0" smtClean="0">
                <a:latin typeface="標楷體" panose="03000509000000000000" pitchFamily="65" charset="-120"/>
                <a:ea typeface="標楷體" panose="03000509000000000000" pitchFamily="65" charset="-120"/>
              </a:rPr>
              <a:t>肆、</a:t>
            </a:r>
            <a:r>
              <a:rPr lang="zh-TW" altLang="en-US" sz="3600" dirty="0" smtClean="0">
                <a:latin typeface="標楷體" panose="03000509000000000000" pitchFamily="65" charset="-120"/>
                <a:ea typeface="標楷體" panose="03000509000000000000" pitchFamily="65" charset="-120"/>
              </a:rPr>
              <a:t>研究發現及</a:t>
            </a:r>
            <a:r>
              <a:rPr lang="zh-TW" altLang="zh-TW" sz="4000" dirty="0" smtClean="0">
                <a:effectLst/>
                <a:latin typeface="標楷體" panose="03000509000000000000" pitchFamily="65" charset="-120"/>
                <a:ea typeface="標楷體" panose="03000509000000000000" pitchFamily="65" charset="-120"/>
              </a:rPr>
              <a:t>結論</a:t>
            </a:r>
            <a:endParaRPr lang="zh-TW" altLang="en-US" sz="3600" u="sng" dirty="0" smtClean="0">
              <a:latin typeface="標楷體" panose="03000509000000000000" pitchFamily="65" charset="-120"/>
              <a:ea typeface="標楷體" panose="03000509000000000000" pitchFamily="65" charset="-120"/>
            </a:endParaRPr>
          </a:p>
        </p:txBody>
      </p:sp>
      <p:sp>
        <p:nvSpPr>
          <p:cNvPr id="1843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843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1527A56D-2443-4E29-8AF5-92FCC221E788}" type="slidenum">
              <a:rPr kumimoji="0" lang="en-US" altLang="zh-TW" sz="1400">
                <a:latin typeface="Arial" panose="020B0604020202020204" pitchFamily="34" charset="0"/>
              </a:rPr>
              <a:pPr eaLnBrk="1" hangingPunct="1">
                <a:spcBef>
                  <a:spcPct val="0"/>
                </a:spcBef>
                <a:buClrTx/>
                <a:buSzTx/>
                <a:buFontTx/>
                <a:buNone/>
              </a:pPr>
              <a:t>17</a:t>
            </a:fld>
            <a:endParaRPr kumimoji="0" lang="en-US" altLang="zh-TW" sz="1400">
              <a:latin typeface="Arial" panose="020B0604020202020204" pitchFamily="34" charset="0"/>
            </a:endParaRPr>
          </a:p>
        </p:txBody>
      </p:sp>
      <p:sp>
        <p:nvSpPr>
          <p:cNvPr id="18437" name="Rectangle 2"/>
          <p:cNvSpPr txBox="1">
            <a:spLocks noRot="1" noChangeArrowheads="1"/>
          </p:cNvSpPr>
          <p:nvPr/>
        </p:nvSpPr>
        <p:spPr bwMode="auto">
          <a:xfrm>
            <a:off x="0" y="908050"/>
            <a:ext cx="9144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zh-TW" altLang="en-US" sz="2800" b="1">
                <a:solidFill>
                  <a:schemeClr val="tx2"/>
                </a:solidFill>
              </a:rPr>
              <a:t>一、</a:t>
            </a:r>
            <a:r>
              <a:rPr lang="zh-TW" altLang="zh-TW" sz="2800" b="1">
                <a:solidFill>
                  <a:schemeClr val="tx2"/>
                </a:solidFill>
              </a:rPr>
              <a:t>研究發現</a:t>
            </a:r>
          </a:p>
          <a:p>
            <a:pPr>
              <a:spcBef>
                <a:spcPct val="0"/>
              </a:spcBef>
              <a:buClrTx/>
              <a:buSzTx/>
              <a:buFontTx/>
              <a:buNone/>
            </a:pPr>
            <a:r>
              <a:rPr lang="en-US" altLang="zh-TW" sz="2800" b="1">
                <a:solidFill>
                  <a:schemeClr val="tx2"/>
                </a:solidFill>
              </a:rPr>
              <a:t>(</a:t>
            </a:r>
            <a:r>
              <a:rPr lang="zh-TW" altLang="en-US" sz="2800" b="1">
                <a:solidFill>
                  <a:schemeClr val="tx2"/>
                </a:solidFill>
              </a:rPr>
              <a:t>一</a:t>
            </a:r>
            <a:r>
              <a:rPr lang="en-US" altLang="zh-TW" sz="2800" b="1">
                <a:solidFill>
                  <a:schemeClr val="tx2"/>
                </a:solidFill>
              </a:rPr>
              <a:t>)</a:t>
            </a:r>
            <a:r>
              <a:rPr lang="zh-TW" altLang="zh-TW" sz="2800" b="1">
                <a:solidFill>
                  <a:schemeClr val="tx2"/>
                </a:solidFill>
              </a:rPr>
              <a:t>犯罪少年不因性別、年級、地區、早年生活經驗及成就動機等個人變項的不同，而在職業自我觀念上有顯著差異。</a:t>
            </a:r>
            <a:endParaRPr lang="en-US" altLang="zh-TW" sz="2800" b="1">
              <a:solidFill>
                <a:schemeClr val="tx2"/>
              </a:solidFill>
            </a:endParaRPr>
          </a:p>
          <a:p>
            <a:pPr>
              <a:spcBef>
                <a:spcPct val="0"/>
              </a:spcBef>
              <a:buClrTx/>
              <a:buSzTx/>
              <a:buFontTx/>
              <a:buNone/>
            </a:pPr>
            <a:r>
              <a:rPr lang="en-US" altLang="zh-TW" sz="2800" b="1">
                <a:solidFill>
                  <a:schemeClr val="tx2"/>
                </a:solidFill>
              </a:rPr>
              <a:t>(</a:t>
            </a:r>
            <a:r>
              <a:rPr lang="zh-TW" altLang="en-US" sz="2800" b="1">
                <a:solidFill>
                  <a:schemeClr val="tx2"/>
                </a:solidFill>
              </a:rPr>
              <a:t>二</a:t>
            </a:r>
            <a:r>
              <a:rPr lang="en-US" altLang="zh-TW" sz="2800" b="1">
                <a:solidFill>
                  <a:schemeClr val="tx2"/>
                </a:solidFill>
              </a:rPr>
              <a:t>)</a:t>
            </a:r>
            <a:r>
              <a:rPr lang="zh-TW" altLang="zh-TW" sz="2800" b="1">
                <a:solidFill>
                  <a:schemeClr val="tx2"/>
                </a:solidFill>
              </a:rPr>
              <a:t>犯罪少年不因性別、年級、地區及早年生活經驗等個人變項的不同，而在職業價值觀念上有顯著差異。</a:t>
            </a:r>
          </a:p>
          <a:p>
            <a:pPr>
              <a:spcBef>
                <a:spcPct val="0"/>
              </a:spcBef>
              <a:buClrTx/>
              <a:buSzTx/>
              <a:buFontTx/>
              <a:buNone/>
            </a:pPr>
            <a:r>
              <a:rPr lang="en-US" altLang="zh-TW" sz="2800" b="1">
                <a:solidFill>
                  <a:schemeClr val="tx2"/>
                </a:solidFill>
              </a:rPr>
              <a:t>(</a:t>
            </a:r>
            <a:r>
              <a:rPr lang="zh-TW" altLang="en-US" sz="2800" b="1">
                <a:solidFill>
                  <a:schemeClr val="tx2"/>
                </a:solidFill>
              </a:rPr>
              <a:t>三</a:t>
            </a:r>
            <a:r>
              <a:rPr lang="en-US" altLang="zh-TW" sz="2800" b="1">
                <a:solidFill>
                  <a:schemeClr val="tx2"/>
                </a:solidFill>
              </a:rPr>
              <a:t>)</a:t>
            </a:r>
            <a:r>
              <a:rPr lang="zh-TW" altLang="zh-TW" sz="2800" b="1">
                <a:solidFill>
                  <a:schemeClr val="tx2"/>
                </a:solidFill>
              </a:rPr>
              <a:t>犯罪少年不因性別、早年生活經驗及成就動機等個人變項的不同，而在職業選擇態度上有顯著差異。</a:t>
            </a:r>
          </a:p>
          <a:p>
            <a:pPr>
              <a:spcBef>
                <a:spcPct val="0"/>
              </a:spcBef>
              <a:buClrTx/>
              <a:buSzTx/>
              <a:buFontTx/>
              <a:buNone/>
            </a:pPr>
            <a:r>
              <a:rPr lang="en-US" altLang="zh-TW" sz="2800" b="1">
                <a:solidFill>
                  <a:schemeClr val="tx2"/>
                </a:solidFill>
              </a:rPr>
              <a:t>(</a:t>
            </a:r>
            <a:r>
              <a:rPr lang="zh-TW" altLang="en-US" sz="2800" b="1">
                <a:solidFill>
                  <a:schemeClr val="tx2"/>
                </a:solidFill>
              </a:rPr>
              <a:t>四</a:t>
            </a:r>
            <a:r>
              <a:rPr lang="en-US" altLang="zh-TW" sz="2800" b="1">
                <a:solidFill>
                  <a:schemeClr val="tx2"/>
                </a:solidFill>
              </a:rPr>
              <a:t>)</a:t>
            </a:r>
            <a:r>
              <a:rPr lang="zh-TW" altLang="zh-TW" sz="2800" b="1">
                <a:solidFill>
                  <a:schemeClr val="tx2"/>
                </a:solidFill>
              </a:rPr>
              <a:t>犯罪少年不因性別、年級、早年生活經驗及成就動機等個人變項的不同，而在積極創造性上有顯著差異。</a:t>
            </a:r>
          </a:p>
          <a:p>
            <a:pPr>
              <a:spcBef>
                <a:spcPct val="0"/>
              </a:spcBef>
              <a:buClrTx/>
              <a:buSzTx/>
              <a:buFontTx/>
              <a:buNone/>
            </a:pPr>
            <a:r>
              <a:rPr lang="en-US" altLang="zh-TW" sz="2800" b="1">
                <a:solidFill>
                  <a:schemeClr val="tx2"/>
                </a:solidFill>
              </a:rPr>
              <a:t>(</a:t>
            </a:r>
            <a:r>
              <a:rPr lang="zh-TW" altLang="en-US" sz="2800" b="1">
                <a:solidFill>
                  <a:schemeClr val="tx2"/>
                </a:solidFill>
              </a:rPr>
              <a:t>五</a:t>
            </a:r>
            <a:r>
              <a:rPr lang="en-US" altLang="zh-TW" sz="2800" b="1">
                <a:solidFill>
                  <a:schemeClr val="tx2"/>
                </a:solidFill>
              </a:rPr>
              <a:t>)</a:t>
            </a:r>
            <a:r>
              <a:rPr lang="zh-TW" altLang="zh-TW" sz="2800" b="1">
                <a:solidFill>
                  <a:schemeClr val="tx2"/>
                </a:solidFill>
              </a:rPr>
              <a:t>犯罪少年不因家庭社經地位的，而在職業自我觀念上有顯著差異；但卻會因父母教育態度的不同，而有顯著相關。</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200" dirty="0" smtClean="0">
                <a:latin typeface="標楷體" panose="03000509000000000000" pitchFamily="65" charset="-120"/>
                <a:ea typeface="標楷體" panose="03000509000000000000" pitchFamily="65" charset="-120"/>
              </a:rPr>
              <a:t>肆、</a:t>
            </a:r>
            <a:r>
              <a:rPr lang="zh-TW" altLang="en-US" sz="3600" dirty="0" smtClean="0">
                <a:latin typeface="標楷體" panose="03000509000000000000" pitchFamily="65" charset="-120"/>
                <a:ea typeface="標楷體" panose="03000509000000000000" pitchFamily="65" charset="-120"/>
              </a:rPr>
              <a:t>研究發現及</a:t>
            </a:r>
            <a:r>
              <a:rPr lang="zh-TW" altLang="zh-TW" sz="4000" dirty="0" smtClean="0">
                <a:effectLst/>
                <a:latin typeface="標楷體" panose="03000509000000000000" pitchFamily="65" charset="-120"/>
                <a:ea typeface="標楷體" panose="03000509000000000000" pitchFamily="65" charset="-120"/>
              </a:rPr>
              <a:t>結論</a:t>
            </a:r>
            <a:endParaRPr lang="zh-TW" altLang="en-US" sz="3600" u="sng" dirty="0" smtClean="0">
              <a:latin typeface="標楷體" panose="03000509000000000000" pitchFamily="65" charset="-120"/>
              <a:ea typeface="標楷體" panose="03000509000000000000" pitchFamily="65" charset="-120"/>
            </a:endParaRPr>
          </a:p>
        </p:txBody>
      </p:sp>
      <p:sp>
        <p:nvSpPr>
          <p:cNvPr id="1945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94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63593D42-E59D-4D42-A770-A1F767B5C079}" type="slidenum">
              <a:rPr kumimoji="0" lang="en-US" altLang="zh-TW" sz="1400">
                <a:latin typeface="Arial" panose="020B0604020202020204" pitchFamily="34" charset="0"/>
              </a:rPr>
              <a:pPr eaLnBrk="1" hangingPunct="1">
                <a:spcBef>
                  <a:spcPct val="0"/>
                </a:spcBef>
                <a:buClrTx/>
                <a:buSzTx/>
                <a:buFontTx/>
                <a:buNone/>
              </a:pPr>
              <a:t>18</a:t>
            </a:fld>
            <a:endParaRPr kumimoji="0" lang="en-US" altLang="zh-TW" sz="1400">
              <a:latin typeface="Arial" panose="020B0604020202020204" pitchFamily="34" charset="0"/>
            </a:endParaRPr>
          </a:p>
        </p:txBody>
      </p:sp>
      <p:sp>
        <p:nvSpPr>
          <p:cNvPr id="19461" name="Rectangle 2"/>
          <p:cNvSpPr txBox="1">
            <a:spLocks noRot="1" noChangeArrowheads="1"/>
          </p:cNvSpPr>
          <p:nvPr/>
        </p:nvSpPr>
        <p:spPr bwMode="auto">
          <a:xfrm>
            <a:off x="0" y="908050"/>
            <a:ext cx="9144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zh-TW" altLang="en-US" sz="2800" b="1">
                <a:solidFill>
                  <a:schemeClr val="tx2"/>
                </a:solidFill>
              </a:rPr>
              <a:t>一、</a:t>
            </a:r>
            <a:r>
              <a:rPr lang="zh-TW" altLang="zh-TW" sz="2800" b="1">
                <a:solidFill>
                  <a:schemeClr val="tx2"/>
                </a:solidFill>
              </a:rPr>
              <a:t>研究發現</a:t>
            </a:r>
          </a:p>
          <a:p>
            <a:pPr>
              <a:spcBef>
                <a:spcPct val="0"/>
              </a:spcBef>
              <a:buClrTx/>
              <a:buSzTx/>
              <a:buFontTx/>
              <a:buNone/>
            </a:pPr>
            <a:r>
              <a:rPr lang="en-US" altLang="zh-TW" sz="2800" b="1">
                <a:solidFill>
                  <a:schemeClr val="tx2"/>
                </a:solidFill>
              </a:rPr>
              <a:t>(</a:t>
            </a:r>
            <a:r>
              <a:rPr lang="zh-TW" altLang="en-US" sz="2800" b="1">
                <a:solidFill>
                  <a:schemeClr val="tx2"/>
                </a:solidFill>
              </a:rPr>
              <a:t>六</a:t>
            </a:r>
            <a:r>
              <a:rPr lang="en-US" altLang="zh-TW" sz="2800" b="1">
                <a:solidFill>
                  <a:schemeClr val="tx2"/>
                </a:solidFill>
              </a:rPr>
              <a:t>)</a:t>
            </a:r>
            <a:r>
              <a:rPr lang="zh-TW" altLang="zh-TW" sz="2800" b="1">
                <a:solidFill>
                  <a:schemeClr val="tx2"/>
                </a:solidFill>
              </a:rPr>
              <a:t>犯罪少年不會因家庭社經地位的與父母教育態度的不同，而在職業價值觀念上有顯著差異和相關。</a:t>
            </a:r>
          </a:p>
          <a:p>
            <a:pPr>
              <a:spcBef>
                <a:spcPct val="0"/>
              </a:spcBef>
              <a:buClrTx/>
              <a:buSzTx/>
              <a:buFontTx/>
              <a:buNone/>
            </a:pPr>
            <a:r>
              <a:rPr lang="en-US" altLang="zh-TW" sz="2800" b="1">
                <a:solidFill>
                  <a:schemeClr val="tx2"/>
                </a:solidFill>
              </a:rPr>
              <a:t>(</a:t>
            </a:r>
            <a:r>
              <a:rPr lang="zh-TW" altLang="en-US" sz="2800" b="1">
                <a:solidFill>
                  <a:schemeClr val="tx2"/>
                </a:solidFill>
              </a:rPr>
              <a:t>七</a:t>
            </a:r>
            <a:r>
              <a:rPr lang="en-US" altLang="zh-TW" sz="2800" b="1">
                <a:solidFill>
                  <a:schemeClr val="tx2"/>
                </a:solidFill>
              </a:rPr>
              <a:t>)</a:t>
            </a:r>
            <a:r>
              <a:rPr lang="zh-TW" altLang="zh-TW" sz="2800" b="1">
                <a:solidFill>
                  <a:schemeClr val="tx2"/>
                </a:solidFill>
              </a:rPr>
              <a:t>犯罪少年不會因家庭社經地位與父母教育態度的不同，而在職業選擇態度上有顯著差異和相關。</a:t>
            </a:r>
          </a:p>
          <a:p>
            <a:pPr>
              <a:spcBef>
                <a:spcPct val="0"/>
              </a:spcBef>
              <a:buClrTx/>
              <a:buSzTx/>
              <a:buFontTx/>
              <a:buNone/>
            </a:pPr>
            <a:r>
              <a:rPr lang="en-US" altLang="zh-TW" sz="2800" b="1">
                <a:solidFill>
                  <a:schemeClr val="tx2"/>
                </a:solidFill>
              </a:rPr>
              <a:t>(</a:t>
            </a:r>
            <a:r>
              <a:rPr lang="zh-TW" altLang="en-US" sz="2800" b="1">
                <a:solidFill>
                  <a:schemeClr val="tx2"/>
                </a:solidFill>
              </a:rPr>
              <a:t>八</a:t>
            </a:r>
            <a:r>
              <a:rPr lang="en-US" altLang="zh-TW" sz="2800" b="1">
                <a:solidFill>
                  <a:schemeClr val="tx2"/>
                </a:solidFill>
              </a:rPr>
              <a:t>)</a:t>
            </a:r>
            <a:r>
              <a:rPr lang="zh-TW" altLang="zh-TW" sz="2800" b="1">
                <a:solidFill>
                  <a:schemeClr val="tx2"/>
                </a:solidFill>
              </a:rPr>
              <a:t>犯罪少年不會因家庭社經地位的與父母教育態度的不同，而在積極創造性上有顯著差異和相關。</a:t>
            </a:r>
          </a:p>
          <a:p>
            <a:pPr>
              <a:spcBef>
                <a:spcPct val="0"/>
              </a:spcBef>
              <a:buClrTx/>
              <a:buSzTx/>
              <a:buFontTx/>
              <a:buNone/>
            </a:pPr>
            <a:r>
              <a:rPr lang="en-US" altLang="zh-TW" sz="2800" b="1">
                <a:solidFill>
                  <a:schemeClr val="tx2"/>
                </a:solidFill>
              </a:rPr>
              <a:t>(</a:t>
            </a:r>
            <a:r>
              <a:rPr lang="zh-TW" altLang="en-US" sz="2800" b="1">
                <a:solidFill>
                  <a:schemeClr val="tx2"/>
                </a:solidFill>
              </a:rPr>
              <a:t>九</a:t>
            </a:r>
            <a:r>
              <a:rPr lang="en-US" altLang="zh-TW" sz="2800" b="1">
                <a:solidFill>
                  <a:schemeClr val="tx2"/>
                </a:solidFill>
              </a:rPr>
              <a:t>)</a:t>
            </a:r>
            <a:r>
              <a:rPr lang="zh-TW" altLang="zh-TW" sz="2800" b="1">
                <a:solidFill>
                  <a:schemeClr val="tx2"/>
                </a:solidFill>
              </a:rPr>
              <a:t>犯罪少年不會因大眾傳播媒體與鄰居及親友就業態度的不同，而在職業自我觀念、職業價值觀念、職業選擇態度及積極創造性上有差異；而再進一步分析發現，僅大眾傳播媒體與積極創造性有相關。</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200" u="sng" dirty="0" smtClean="0">
                <a:latin typeface="標楷體" panose="03000509000000000000" pitchFamily="65" charset="-120"/>
                <a:ea typeface="標楷體" panose="03000509000000000000" pitchFamily="65" charset="-120"/>
              </a:rPr>
              <a:t>肆、研究發現及</a:t>
            </a:r>
            <a:r>
              <a:rPr lang="zh-TW" altLang="zh-TW" sz="3200" u="sng" dirty="0" smtClean="0">
                <a:effectLst/>
                <a:latin typeface="標楷體" panose="03000509000000000000" pitchFamily="65" charset="-120"/>
                <a:ea typeface="標楷體" panose="03000509000000000000" pitchFamily="65" charset="-120"/>
              </a:rPr>
              <a:t>結論</a:t>
            </a:r>
            <a:endParaRPr lang="zh-TW" altLang="en-US" sz="3200" u="sng" dirty="0" smtClean="0">
              <a:latin typeface="標楷體" panose="03000509000000000000" pitchFamily="65" charset="-120"/>
              <a:ea typeface="標楷體" panose="03000509000000000000" pitchFamily="65" charset="-120"/>
            </a:endParaRPr>
          </a:p>
        </p:txBody>
      </p:sp>
      <p:sp>
        <p:nvSpPr>
          <p:cNvPr id="2048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04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01D17E30-5C0F-4811-8F14-E293D59DA805}" type="slidenum">
              <a:rPr kumimoji="0" lang="en-US" altLang="zh-TW" sz="1400">
                <a:latin typeface="Arial" panose="020B0604020202020204" pitchFamily="34" charset="0"/>
              </a:rPr>
              <a:pPr eaLnBrk="1" hangingPunct="1">
                <a:spcBef>
                  <a:spcPct val="0"/>
                </a:spcBef>
                <a:buClrTx/>
                <a:buSzTx/>
                <a:buFontTx/>
                <a:buNone/>
              </a:pPr>
              <a:t>19</a:t>
            </a:fld>
            <a:endParaRPr kumimoji="0" lang="en-US" altLang="zh-TW" sz="1400">
              <a:latin typeface="Arial" panose="020B0604020202020204" pitchFamily="34" charset="0"/>
            </a:endParaRPr>
          </a:p>
        </p:txBody>
      </p:sp>
      <p:sp>
        <p:nvSpPr>
          <p:cNvPr id="20485" name="Rectangle 2"/>
          <p:cNvSpPr txBox="1">
            <a:spLocks noRot="1" noChangeArrowheads="1"/>
          </p:cNvSpPr>
          <p:nvPr/>
        </p:nvSpPr>
        <p:spPr bwMode="auto">
          <a:xfrm>
            <a:off x="0" y="549275"/>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en-US" altLang="zh-TW" sz="2800" b="1">
                <a:solidFill>
                  <a:schemeClr val="tx2"/>
                </a:solidFill>
              </a:rPr>
              <a:t>(</a:t>
            </a:r>
            <a:r>
              <a:rPr lang="zh-TW" altLang="en-US" sz="2800" b="1">
                <a:solidFill>
                  <a:schemeClr val="tx2"/>
                </a:solidFill>
              </a:rPr>
              <a:t>十 </a:t>
            </a:r>
            <a:r>
              <a:rPr lang="en-US" altLang="zh-TW" sz="2800" b="1">
                <a:solidFill>
                  <a:schemeClr val="tx2"/>
                </a:solidFill>
              </a:rPr>
              <a:t>)</a:t>
            </a:r>
            <a:r>
              <a:rPr lang="zh-TW" altLang="zh-TW" sz="2800" b="1">
                <a:solidFill>
                  <a:schemeClr val="tx2"/>
                </a:solidFill>
              </a:rPr>
              <a:t>犯罪少年不會因對師生互動、教學環境與同儕互動之喜歡程度的差異，而在職業自我觀念、職業價值觀念、職業</a:t>
            </a:r>
            <a:r>
              <a:rPr lang="en-US" altLang="zh-TW" sz="2800" b="1">
                <a:solidFill>
                  <a:schemeClr val="tx2"/>
                </a:solidFill>
              </a:rPr>
              <a:t>  </a:t>
            </a:r>
            <a:r>
              <a:rPr lang="zh-TW" altLang="zh-TW" sz="2800" b="1">
                <a:solidFill>
                  <a:schemeClr val="tx2"/>
                </a:solidFill>
              </a:rPr>
              <a:t>選擇態度及積極創造性上有差異；而再進一步分析發現，僅大眾傳播媒體與積極創造性有相關。</a:t>
            </a:r>
          </a:p>
          <a:p>
            <a:pPr>
              <a:spcBef>
                <a:spcPct val="0"/>
              </a:spcBef>
              <a:buClrTx/>
              <a:buSzTx/>
              <a:buFontTx/>
              <a:buNone/>
            </a:pPr>
            <a:r>
              <a:rPr lang="en-US" altLang="zh-TW" sz="2800" b="1">
                <a:solidFill>
                  <a:schemeClr val="tx2"/>
                </a:solidFill>
              </a:rPr>
              <a:t>(</a:t>
            </a:r>
            <a:r>
              <a:rPr lang="zh-TW" altLang="en-US" sz="2800" b="1">
                <a:solidFill>
                  <a:schemeClr val="tx2"/>
                </a:solidFill>
              </a:rPr>
              <a:t>十一</a:t>
            </a:r>
            <a:r>
              <a:rPr lang="en-US" altLang="zh-TW" sz="2800" b="1">
                <a:solidFill>
                  <a:schemeClr val="tx2"/>
                </a:solidFill>
              </a:rPr>
              <a:t>)</a:t>
            </a:r>
            <a:r>
              <a:rPr lang="zh-TW" altLang="zh-TW" sz="2800" b="1">
                <a:solidFill>
                  <a:schemeClr val="tx2"/>
                </a:solidFill>
              </a:rPr>
              <a:t>由多元逐步迴歸分析</a:t>
            </a:r>
            <a:r>
              <a:rPr lang="zh-TW" altLang="en-US" sz="2800" b="1">
                <a:solidFill>
                  <a:schemeClr val="tx2"/>
                </a:solidFill>
              </a:rPr>
              <a:t>，</a:t>
            </a:r>
            <a:r>
              <a:rPr lang="zh-TW" altLang="zh-TW" sz="2800" b="1">
                <a:solidFill>
                  <a:schemeClr val="tx2"/>
                </a:solidFill>
              </a:rPr>
              <a:t>自變項對依變項預測結果</a:t>
            </a:r>
            <a:r>
              <a:rPr lang="zh-TW" altLang="en-US" sz="2800" b="1">
                <a:solidFill>
                  <a:schemeClr val="tx2"/>
                </a:solidFill>
              </a:rPr>
              <a:t>：</a:t>
            </a:r>
            <a:endParaRPr lang="en-US" altLang="zh-TW" sz="2800" b="1">
              <a:solidFill>
                <a:schemeClr val="tx2"/>
              </a:solidFill>
            </a:endParaRPr>
          </a:p>
          <a:p>
            <a:pPr>
              <a:spcBef>
                <a:spcPct val="0"/>
              </a:spcBef>
              <a:buClrTx/>
              <a:buSzTx/>
              <a:buFontTx/>
              <a:buNone/>
            </a:pPr>
            <a:r>
              <a:rPr lang="en-US" altLang="zh-TW" sz="2800" b="1">
                <a:solidFill>
                  <a:schemeClr val="tx2"/>
                </a:solidFill>
              </a:rPr>
              <a:t>1.</a:t>
            </a:r>
            <a:r>
              <a:rPr lang="zh-TW" altLang="zh-TW" sz="2800" b="1">
                <a:solidFill>
                  <a:schemeClr val="tx2"/>
                </a:solidFill>
              </a:rPr>
              <a:t>犯罪少年職業態度的相關因素之排名，依序應為同儕互動、年級、性別、地區、教學環境、大眾傳播媒體、學校變項總分與鄰居及親友就業情形；而早年生活經驗、成就動機、父母教育態度、家庭社經地位與師生互動等變項在本研究結果中則未具有影響力。</a:t>
            </a:r>
            <a:endParaRPr lang="en-US" altLang="zh-TW" sz="2800" b="1">
              <a:solidFill>
                <a:schemeClr val="tx2"/>
              </a:solidFill>
            </a:endParaRPr>
          </a:p>
          <a:p>
            <a:pPr>
              <a:spcBef>
                <a:spcPct val="0"/>
              </a:spcBef>
              <a:buClrTx/>
              <a:buSzTx/>
              <a:buFontTx/>
              <a:buNone/>
            </a:pPr>
            <a:r>
              <a:rPr lang="en-US" altLang="zh-TW" sz="2800" b="1">
                <a:solidFill>
                  <a:schemeClr val="tx2"/>
                </a:solidFill>
              </a:rPr>
              <a:t>2.</a:t>
            </a:r>
            <a:r>
              <a:rPr lang="zh-TW" altLang="zh-TW" sz="2800" b="1">
                <a:solidFill>
                  <a:schemeClr val="tx2"/>
                </a:solidFill>
              </a:rPr>
              <a:t>職業輔導與職業訓練量表之自變項與依變項間的預測結果，大部分自變項均能進入迴歸方程式中，並有效預測依變項，且達顯著水準之</a:t>
            </a:r>
            <a:r>
              <a:rPr lang="en-US" altLang="zh-TW" sz="2800" b="1">
                <a:solidFill>
                  <a:schemeClr val="tx2"/>
                </a:solidFill>
              </a:rPr>
              <a:t>100</a:t>
            </a:r>
            <a:r>
              <a:rPr lang="zh-TW" altLang="zh-TW" sz="2800" b="1">
                <a:solidFill>
                  <a:schemeClr val="tx2"/>
                </a:solidFill>
              </a:rPr>
              <a:t>％預測力。因此，研究假設獲得肯定與支持。</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D11AC85E-69C3-46D8-8172-3C9B050BB4EE}" type="slidenum">
              <a:rPr lang="en-US" altLang="zh-TW" sz="1400"/>
              <a:pPr eaLnBrk="1" hangingPunct="1">
                <a:spcBef>
                  <a:spcPct val="0"/>
                </a:spcBef>
                <a:buClrTx/>
                <a:buSzTx/>
                <a:buFontTx/>
                <a:buNone/>
              </a:pPr>
              <a:t>2</a:t>
            </a:fld>
            <a:endParaRPr lang="en-US" altLang="zh-TW" sz="1400"/>
          </a:p>
        </p:txBody>
      </p:sp>
      <p:sp>
        <p:nvSpPr>
          <p:cNvPr id="4099" name="Rectangle 2"/>
          <p:cNvSpPr>
            <a:spLocks noGrp="1" noRot="1" noChangeArrowheads="1"/>
          </p:cNvSpPr>
          <p:nvPr>
            <p:ph type="ctrTitle"/>
          </p:nvPr>
        </p:nvSpPr>
        <p:spPr>
          <a:xfrm>
            <a:off x="827088" y="0"/>
            <a:ext cx="7791450" cy="647700"/>
          </a:xfrm>
        </p:spPr>
        <p:txBody>
          <a:bodyPr/>
          <a:lstStyle/>
          <a:p>
            <a:pPr eaLnBrk="1" hangingPunct="1">
              <a:defRPr/>
            </a:pPr>
            <a:r>
              <a:rPr lang="zh-TW" altLang="en-US" sz="4800" u="sng" dirty="0" smtClean="0">
                <a:solidFill>
                  <a:schemeClr val="tx1"/>
                </a:solidFill>
                <a:ea typeface="標楷體" pitchFamily="65" charset="-120"/>
              </a:rPr>
              <a:t>基本資料</a:t>
            </a:r>
          </a:p>
        </p:txBody>
      </p:sp>
      <p:sp>
        <p:nvSpPr>
          <p:cNvPr id="11269" name="Rectangle 3"/>
          <p:cNvSpPr>
            <a:spLocks noGrp="1" noRot="1" noChangeArrowheads="1"/>
          </p:cNvSpPr>
          <p:nvPr>
            <p:ph type="subTitle" idx="1"/>
          </p:nvPr>
        </p:nvSpPr>
        <p:spPr>
          <a:xfrm>
            <a:off x="30163" y="1341438"/>
            <a:ext cx="9144000" cy="5372100"/>
          </a:xfrm>
        </p:spPr>
        <p:txBody>
          <a:bodyPr/>
          <a:lstStyle/>
          <a:p>
            <a:pPr marL="1162050" indent="-1162050" algn="l" eaLnBrk="1" hangingPunct="1">
              <a:defRPr/>
            </a:pPr>
            <a:r>
              <a:rPr lang="zh-TW" altLang="en-US" sz="3200" b="1" dirty="0" smtClean="0"/>
              <a:t>李庚霈博士</a:t>
            </a:r>
          </a:p>
          <a:p>
            <a:pPr marL="895350" indent="-895350" algn="l" eaLnBrk="1" hangingPunct="1">
              <a:defRPr/>
            </a:pPr>
            <a:r>
              <a:rPr lang="zh-TW" altLang="en-US" sz="2800" b="1" dirty="0" smtClean="0"/>
              <a:t>學歷：社工學士、兒福碩士、中山學術法學</a:t>
            </a:r>
            <a:r>
              <a:rPr lang="en-US" altLang="zh-TW" sz="2800" b="1" dirty="0" smtClean="0"/>
              <a:t>(</a:t>
            </a:r>
            <a:r>
              <a:rPr lang="zh-TW" altLang="en-US" sz="2800" b="1" dirty="0" smtClean="0"/>
              <a:t>社會心理</a:t>
            </a:r>
            <a:r>
              <a:rPr lang="en-US" altLang="zh-TW" sz="2800" b="1" dirty="0" smtClean="0"/>
              <a:t>)</a:t>
            </a:r>
            <a:r>
              <a:rPr lang="zh-TW" altLang="en-US" sz="2800" b="1" dirty="0" smtClean="0"/>
              <a:t>博士</a:t>
            </a:r>
          </a:p>
          <a:p>
            <a:pPr marL="895350" indent="-895350" algn="l" eaLnBrk="1" hangingPunct="1">
              <a:defRPr/>
            </a:pPr>
            <a:r>
              <a:rPr lang="zh-TW" altLang="en-US" sz="2800" b="1" dirty="0" smtClean="0"/>
              <a:t>經歷：大學三年級高考社會行政第三名、普考社會行政及格、乙等經濟特考勞工管理第四名；博士候選人資格考委員、勞動部勞動力發展署、副組長、副主任、主任、組長、考試院典</a:t>
            </a:r>
            <a:r>
              <a:rPr lang="zh-TW" altLang="en-US" sz="2800" b="1" dirty="0"/>
              <a:t>試委員</a:t>
            </a:r>
            <a:r>
              <a:rPr lang="zh-TW" altLang="en-US" sz="2800" b="1" dirty="0" smtClean="0"/>
              <a:t>等</a:t>
            </a:r>
          </a:p>
          <a:p>
            <a:pPr marL="895350" indent="-895350" algn="l" eaLnBrk="1" hangingPunct="1">
              <a:defRPr/>
            </a:pPr>
            <a:r>
              <a:rPr lang="zh-TW" altLang="en-US" sz="2800" b="1" dirty="0" smtClean="0"/>
              <a:t>現職：大學</a:t>
            </a:r>
            <a:r>
              <a:rPr lang="zh-TW" altLang="en-US" sz="2800" b="1" dirty="0"/>
              <a:t>兼任</a:t>
            </a:r>
            <a:r>
              <a:rPr lang="zh-TW" altLang="en-US" sz="2800" b="1" dirty="0" smtClean="0"/>
              <a:t>副教授及博碩士論文指導教授與口試委員、基金會</a:t>
            </a:r>
            <a:r>
              <a:rPr lang="zh-TW" altLang="en-US" sz="2800" b="1" dirty="0"/>
              <a:t>董事</a:t>
            </a:r>
            <a:r>
              <a:rPr lang="zh-TW" altLang="en-US" sz="2800" b="1" dirty="0" smtClean="0"/>
              <a:t>及相關單位顧問、委員、社會工作</a:t>
            </a:r>
            <a:r>
              <a:rPr lang="zh-TW" altLang="en-US" sz="2800" b="1" dirty="0"/>
              <a:t>師</a:t>
            </a:r>
            <a:endParaRPr lang="zh-TW" altLang="en-US" sz="2800" b="1" dirty="0" smtClean="0"/>
          </a:p>
        </p:txBody>
      </p:sp>
      <p:pic>
        <p:nvPicPr>
          <p:cNvPr id="30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60350"/>
            <a:ext cx="6016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C:\Users\LGP\Desktop\全部檔案\個人資料\李老師\DSC_05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3" y="26988"/>
            <a:ext cx="15255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r>
              <a:rPr lang="en-US" altLang="zh-TW" smtClean="0"/>
              <a:t>2020/12/18</a:t>
            </a:r>
            <a:endParaRPr lang="en-US" altLang="zh-TW"/>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200" dirty="0" smtClean="0">
                <a:latin typeface="標楷體" panose="03000509000000000000" pitchFamily="65" charset="-120"/>
                <a:ea typeface="標楷體" panose="03000509000000000000" pitchFamily="65" charset="-120"/>
              </a:rPr>
              <a:t>肆、</a:t>
            </a:r>
            <a:r>
              <a:rPr lang="zh-TW" altLang="en-US" sz="3600" dirty="0" smtClean="0">
                <a:latin typeface="標楷體" panose="03000509000000000000" pitchFamily="65" charset="-120"/>
                <a:ea typeface="標楷體" panose="03000509000000000000" pitchFamily="65" charset="-120"/>
              </a:rPr>
              <a:t>研究發現及</a:t>
            </a:r>
            <a:r>
              <a:rPr lang="zh-TW" altLang="zh-TW" sz="4000" dirty="0" smtClean="0">
                <a:effectLst/>
                <a:latin typeface="標楷體" panose="03000509000000000000" pitchFamily="65" charset="-120"/>
                <a:ea typeface="標楷體" panose="03000509000000000000" pitchFamily="65" charset="-120"/>
              </a:rPr>
              <a:t>結論</a:t>
            </a:r>
            <a:endParaRPr lang="zh-TW" altLang="en-US" sz="3600" u="sng" dirty="0" smtClean="0">
              <a:latin typeface="標楷體" panose="03000509000000000000" pitchFamily="65" charset="-120"/>
              <a:ea typeface="標楷體" panose="03000509000000000000" pitchFamily="65" charset="-120"/>
            </a:endParaRPr>
          </a:p>
        </p:txBody>
      </p:sp>
      <p:sp>
        <p:nvSpPr>
          <p:cNvPr id="2150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150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6324563E-3CA0-49C2-8BA6-20636CDBAA47}" type="slidenum">
              <a:rPr kumimoji="0" lang="en-US" altLang="zh-TW" sz="1400">
                <a:latin typeface="Arial" panose="020B0604020202020204" pitchFamily="34" charset="0"/>
              </a:rPr>
              <a:pPr eaLnBrk="1" hangingPunct="1">
                <a:spcBef>
                  <a:spcPct val="0"/>
                </a:spcBef>
                <a:buClrTx/>
                <a:buSzTx/>
                <a:buFontTx/>
                <a:buNone/>
              </a:pPr>
              <a:t>20</a:t>
            </a:fld>
            <a:endParaRPr kumimoji="0" lang="en-US" altLang="zh-TW" sz="1400">
              <a:latin typeface="Arial" panose="020B0604020202020204" pitchFamily="34" charset="0"/>
            </a:endParaRPr>
          </a:p>
        </p:txBody>
      </p:sp>
      <p:sp>
        <p:nvSpPr>
          <p:cNvPr id="21509" name="Rectangle 2"/>
          <p:cNvSpPr txBox="1">
            <a:spLocks noRot="1" noChangeArrowheads="1"/>
          </p:cNvSpPr>
          <p:nvPr/>
        </p:nvSpPr>
        <p:spPr bwMode="auto">
          <a:xfrm>
            <a:off x="0" y="549275"/>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zh-TW" altLang="en-US" sz="2800" b="1">
                <a:solidFill>
                  <a:schemeClr val="tx2"/>
                </a:solidFill>
              </a:rPr>
              <a:t>二、</a:t>
            </a:r>
            <a:r>
              <a:rPr lang="zh-TW" altLang="zh-TW" sz="2800" b="1">
                <a:solidFill>
                  <a:schemeClr val="tx2"/>
                </a:solidFill>
              </a:rPr>
              <a:t>結論：歸納前述研究發現，與研究假設相對照所得結論如下：</a:t>
            </a:r>
          </a:p>
          <a:p>
            <a:pPr>
              <a:spcBef>
                <a:spcPct val="0"/>
              </a:spcBef>
              <a:buClrTx/>
              <a:buSzTx/>
              <a:buFontTx/>
              <a:buNone/>
            </a:pPr>
            <a:r>
              <a:rPr lang="en-US" altLang="zh-TW" sz="2800" b="1">
                <a:solidFill>
                  <a:schemeClr val="tx2"/>
                </a:solidFill>
              </a:rPr>
              <a:t>(</a:t>
            </a:r>
            <a:r>
              <a:rPr lang="zh-TW" altLang="zh-TW" sz="2800" b="1">
                <a:solidFill>
                  <a:schemeClr val="tx2"/>
                </a:solidFill>
              </a:rPr>
              <a:t>一</a:t>
            </a:r>
            <a:r>
              <a:rPr lang="en-US" altLang="zh-TW" sz="2800" b="1">
                <a:solidFill>
                  <a:schemeClr val="tx2"/>
                </a:solidFill>
              </a:rPr>
              <a:t>)</a:t>
            </a:r>
            <a:r>
              <a:rPr lang="zh-TW" altLang="zh-TW" sz="2800" b="1">
                <a:solidFill>
                  <a:schemeClr val="tx2"/>
                </a:solidFill>
              </a:rPr>
              <a:t>犯罪少年不因性別、年級、地區、早年生活經驗及成就動機等個人變項的不同，而在職業自我觀念上有顯著差異。</a:t>
            </a:r>
          </a:p>
          <a:p>
            <a:pPr>
              <a:spcBef>
                <a:spcPct val="0"/>
              </a:spcBef>
              <a:buClrTx/>
              <a:buSzTx/>
              <a:buFontTx/>
              <a:buNone/>
            </a:pPr>
            <a:r>
              <a:rPr lang="en-US" altLang="zh-TW" sz="2800" b="1">
                <a:solidFill>
                  <a:schemeClr val="tx2"/>
                </a:solidFill>
              </a:rPr>
              <a:t>(</a:t>
            </a:r>
            <a:r>
              <a:rPr lang="zh-TW" altLang="zh-TW" sz="2800" b="1">
                <a:solidFill>
                  <a:schemeClr val="tx2"/>
                </a:solidFill>
              </a:rPr>
              <a:t>二</a:t>
            </a:r>
            <a:r>
              <a:rPr lang="en-US" altLang="zh-TW" sz="2800" b="1">
                <a:solidFill>
                  <a:schemeClr val="tx2"/>
                </a:solidFill>
              </a:rPr>
              <a:t>)</a:t>
            </a:r>
            <a:r>
              <a:rPr lang="zh-TW" altLang="zh-TW" sz="2800" b="1">
                <a:solidFill>
                  <a:schemeClr val="tx2"/>
                </a:solidFill>
              </a:rPr>
              <a:t>犯罪少年不因性別、年級、地區及早年生活經驗等個人變項的不同，而在職業價值觀念上有顯著差異。</a:t>
            </a:r>
          </a:p>
          <a:p>
            <a:pPr>
              <a:spcBef>
                <a:spcPct val="0"/>
              </a:spcBef>
              <a:buClrTx/>
              <a:buSzTx/>
              <a:buFontTx/>
              <a:buNone/>
            </a:pPr>
            <a:r>
              <a:rPr lang="en-US" altLang="zh-TW" sz="2800" b="1">
                <a:solidFill>
                  <a:schemeClr val="tx2"/>
                </a:solidFill>
              </a:rPr>
              <a:t>(</a:t>
            </a:r>
            <a:r>
              <a:rPr lang="zh-TW" altLang="zh-TW" sz="2800" b="1">
                <a:solidFill>
                  <a:schemeClr val="tx2"/>
                </a:solidFill>
              </a:rPr>
              <a:t>三</a:t>
            </a:r>
            <a:r>
              <a:rPr lang="en-US" altLang="zh-TW" sz="2800" b="1">
                <a:solidFill>
                  <a:schemeClr val="tx2"/>
                </a:solidFill>
              </a:rPr>
              <a:t>)</a:t>
            </a:r>
            <a:r>
              <a:rPr lang="zh-TW" altLang="zh-TW" sz="2800" b="1">
                <a:solidFill>
                  <a:schemeClr val="tx2"/>
                </a:solidFill>
              </a:rPr>
              <a:t>犯罪少年不因性別、早年生活經驗及成就動機等個人變項的不同，而在職業選擇態度上有顯著差異。</a:t>
            </a:r>
          </a:p>
          <a:p>
            <a:pPr>
              <a:spcBef>
                <a:spcPct val="0"/>
              </a:spcBef>
              <a:buClrTx/>
              <a:buSzTx/>
              <a:buFontTx/>
              <a:buNone/>
            </a:pPr>
            <a:r>
              <a:rPr lang="en-US" altLang="zh-TW" sz="2800" b="1">
                <a:solidFill>
                  <a:schemeClr val="tx2"/>
                </a:solidFill>
              </a:rPr>
              <a:t>(</a:t>
            </a:r>
            <a:r>
              <a:rPr lang="zh-TW" altLang="zh-TW" sz="2800" b="1">
                <a:solidFill>
                  <a:schemeClr val="tx2"/>
                </a:solidFill>
              </a:rPr>
              <a:t>四</a:t>
            </a:r>
            <a:r>
              <a:rPr lang="en-US" altLang="zh-TW" sz="2800" b="1">
                <a:solidFill>
                  <a:schemeClr val="tx2"/>
                </a:solidFill>
              </a:rPr>
              <a:t>)</a:t>
            </a:r>
            <a:r>
              <a:rPr lang="zh-TW" altLang="zh-TW" sz="2800" b="1">
                <a:solidFill>
                  <a:schemeClr val="tx2"/>
                </a:solidFill>
              </a:rPr>
              <a:t>犯罪少年不因性別、年級、早年生活經驗及成就動機等個人變項的不同，而在積極創造性上有顯著差異。</a:t>
            </a:r>
          </a:p>
          <a:p>
            <a:pPr>
              <a:spcBef>
                <a:spcPct val="0"/>
              </a:spcBef>
              <a:buClrTx/>
              <a:buSzTx/>
              <a:buFontTx/>
              <a:buNone/>
            </a:pPr>
            <a:r>
              <a:rPr lang="en-US" altLang="zh-TW" sz="2800" b="1">
                <a:solidFill>
                  <a:schemeClr val="tx2"/>
                </a:solidFill>
              </a:rPr>
              <a:t>(</a:t>
            </a:r>
            <a:r>
              <a:rPr lang="zh-TW" altLang="zh-TW" sz="2800" b="1">
                <a:solidFill>
                  <a:schemeClr val="tx2"/>
                </a:solidFill>
              </a:rPr>
              <a:t>五</a:t>
            </a:r>
            <a:r>
              <a:rPr lang="en-US" altLang="zh-TW" sz="2800" b="1">
                <a:solidFill>
                  <a:schemeClr val="tx2"/>
                </a:solidFill>
              </a:rPr>
              <a:t>)</a:t>
            </a:r>
            <a:r>
              <a:rPr lang="zh-TW" altLang="zh-TW" sz="2800" b="1">
                <a:solidFill>
                  <a:schemeClr val="tx2"/>
                </a:solidFill>
              </a:rPr>
              <a:t>犯罪少年不因家庭社經地位的，而在職業自我觀念上有顯著差異；但卻會因父母教育態度的不同，而有顯著相關</a:t>
            </a:r>
            <a:r>
              <a:rPr lang="zh-TW" altLang="en-US" sz="2800" b="1">
                <a:solidFill>
                  <a:schemeClr val="tx2"/>
                </a:solidFill>
              </a:rPr>
              <a:t>。</a:t>
            </a:r>
            <a:endParaRPr lang="zh-TW" altLang="zh-TW" sz="2800" b="1">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200" dirty="0" smtClean="0">
                <a:latin typeface="標楷體" panose="03000509000000000000" pitchFamily="65" charset="-120"/>
                <a:ea typeface="標楷體" panose="03000509000000000000" pitchFamily="65" charset="-120"/>
              </a:rPr>
              <a:t>肆、</a:t>
            </a:r>
            <a:r>
              <a:rPr lang="zh-TW" altLang="en-US" sz="3600" dirty="0" smtClean="0">
                <a:latin typeface="標楷體" panose="03000509000000000000" pitchFamily="65" charset="-120"/>
                <a:ea typeface="標楷體" panose="03000509000000000000" pitchFamily="65" charset="-120"/>
              </a:rPr>
              <a:t>研究發現及</a:t>
            </a:r>
            <a:r>
              <a:rPr lang="zh-TW" altLang="zh-TW" sz="4000" dirty="0" smtClean="0">
                <a:effectLst/>
                <a:latin typeface="標楷體" panose="03000509000000000000" pitchFamily="65" charset="-120"/>
                <a:ea typeface="標楷體" panose="03000509000000000000" pitchFamily="65" charset="-120"/>
              </a:rPr>
              <a:t>結論</a:t>
            </a:r>
            <a:endParaRPr lang="zh-TW" altLang="en-US" sz="3600" u="sng" dirty="0" smtClean="0">
              <a:latin typeface="標楷體" panose="03000509000000000000" pitchFamily="65" charset="-120"/>
              <a:ea typeface="標楷體" panose="03000509000000000000" pitchFamily="65" charset="-120"/>
            </a:endParaRPr>
          </a:p>
        </p:txBody>
      </p:sp>
      <p:sp>
        <p:nvSpPr>
          <p:cNvPr id="2253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253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C8C452D6-9F11-4D8B-88A2-227AB126A4F7}" type="slidenum">
              <a:rPr kumimoji="0" lang="en-US" altLang="zh-TW" sz="1400">
                <a:latin typeface="Arial" panose="020B0604020202020204" pitchFamily="34" charset="0"/>
              </a:rPr>
              <a:pPr eaLnBrk="1" hangingPunct="1">
                <a:spcBef>
                  <a:spcPct val="0"/>
                </a:spcBef>
                <a:buClrTx/>
                <a:buSzTx/>
                <a:buFontTx/>
                <a:buNone/>
              </a:pPr>
              <a:t>21</a:t>
            </a:fld>
            <a:endParaRPr kumimoji="0" lang="en-US" altLang="zh-TW" sz="1400">
              <a:latin typeface="Arial" panose="020B0604020202020204" pitchFamily="34" charset="0"/>
            </a:endParaRPr>
          </a:p>
        </p:txBody>
      </p:sp>
      <p:sp>
        <p:nvSpPr>
          <p:cNvPr id="22533" name="Rectangle 2"/>
          <p:cNvSpPr txBox="1">
            <a:spLocks noRot="1" noChangeArrowheads="1"/>
          </p:cNvSpPr>
          <p:nvPr/>
        </p:nvSpPr>
        <p:spPr bwMode="auto">
          <a:xfrm>
            <a:off x="0" y="549275"/>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en-US" altLang="zh-TW" sz="2800" b="1">
                <a:solidFill>
                  <a:schemeClr val="tx2"/>
                </a:solidFill>
              </a:rPr>
              <a:t>(</a:t>
            </a:r>
            <a:r>
              <a:rPr lang="zh-TW" altLang="zh-TW" sz="2800" b="1">
                <a:solidFill>
                  <a:schemeClr val="tx2"/>
                </a:solidFill>
              </a:rPr>
              <a:t>六</a:t>
            </a:r>
            <a:r>
              <a:rPr lang="en-US" altLang="zh-TW" sz="2800" b="1">
                <a:solidFill>
                  <a:schemeClr val="tx2"/>
                </a:solidFill>
              </a:rPr>
              <a:t>)</a:t>
            </a:r>
            <a:r>
              <a:rPr lang="zh-TW" altLang="zh-TW" sz="2800" b="1">
                <a:solidFill>
                  <a:schemeClr val="tx2"/>
                </a:solidFill>
              </a:rPr>
              <a:t>犯罪少年不會因家庭社經地位的與父母教育態度的不同，而在職業價值觀念上有顯著差異和相關。</a:t>
            </a:r>
          </a:p>
          <a:p>
            <a:pPr>
              <a:spcBef>
                <a:spcPct val="0"/>
              </a:spcBef>
              <a:buClrTx/>
              <a:buSzTx/>
              <a:buFontTx/>
              <a:buNone/>
            </a:pPr>
            <a:r>
              <a:rPr lang="en-US" altLang="zh-TW" sz="2800" b="1">
                <a:solidFill>
                  <a:schemeClr val="tx2"/>
                </a:solidFill>
              </a:rPr>
              <a:t>(</a:t>
            </a:r>
            <a:r>
              <a:rPr lang="zh-TW" altLang="zh-TW" sz="2800" b="1">
                <a:solidFill>
                  <a:schemeClr val="tx2"/>
                </a:solidFill>
              </a:rPr>
              <a:t>七</a:t>
            </a:r>
            <a:r>
              <a:rPr lang="en-US" altLang="zh-TW" sz="2800" b="1">
                <a:solidFill>
                  <a:schemeClr val="tx2"/>
                </a:solidFill>
              </a:rPr>
              <a:t>)</a:t>
            </a:r>
            <a:r>
              <a:rPr lang="zh-TW" altLang="zh-TW" sz="2800" b="1">
                <a:solidFill>
                  <a:schemeClr val="tx2"/>
                </a:solidFill>
              </a:rPr>
              <a:t>犯罪少年不會因家庭社經地位與父母教育態度的不同，而在職業選擇態度上有顯著差異和相關。</a:t>
            </a:r>
          </a:p>
          <a:p>
            <a:pPr>
              <a:spcBef>
                <a:spcPct val="0"/>
              </a:spcBef>
              <a:buClrTx/>
              <a:buSzTx/>
              <a:buFontTx/>
              <a:buNone/>
            </a:pPr>
            <a:r>
              <a:rPr lang="en-US" altLang="zh-TW" sz="2800" b="1">
                <a:solidFill>
                  <a:schemeClr val="tx2"/>
                </a:solidFill>
              </a:rPr>
              <a:t>(</a:t>
            </a:r>
            <a:r>
              <a:rPr lang="zh-TW" altLang="zh-TW" sz="2800" b="1">
                <a:solidFill>
                  <a:schemeClr val="tx2"/>
                </a:solidFill>
              </a:rPr>
              <a:t>八</a:t>
            </a:r>
            <a:r>
              <a:rPr lang="en-US" altLang="zh-TW" sz="2800" b="1">
                <a:solidFill>
                  <a:schemeClr val="tx2"/>
                </a:solidFill>
              </a:rPr>
              <a:t>)</a:t>
            </a:r>
            <a:r>
              <a:rPr lang="zh-TW" altLang="zh-TW" sz="2800" b="1">
                <a:solidFill>
                  <a:schemeClr val="tx2"/>
                </a:solidFill>
              </a:rPr>
              <a:t>犯罪少年不會因家庭社經地位的與父母教育態度的不同，而在積極創造性上有顯著差異和相關。</a:t>
            </a:r>
          </a:p>
          <a:p>
            <a:pPr>
              <a:spcBef>
                <a:spcPct val="0"/>
              </a:spcBef>
              <a:buClrTx/>
              <a:buSzTx/>
              <a:buFontTx/>
              <a:buNone/>
            </a:pPr>
            <a:r>
              <a:rPr lang="en-US" altLang="zh-TW" sz="2800" b="1">
                <a:solidFill>
                  <a:schemeClr val="tx2"/>
                </a:solidFill>
              </a:rPr>
              <a:t>(</a:t>
            </a:r>
            <a:r>
              <a:rPr lang="zh-TW" altLang="zh-TW" sz="2800" b="1">
                <a:solidFill>
                  <a:schemeClr val="tx2"/>
                </a:solidFill>
              </a:rPr>
              <a:t>九</a:t>
            </a:r>
            <a:r>
              <a:rPr lang="en-US" altLang="zh-TW" sz="2800" b="1">
                <a:solidFill>
                  <a:schemeClr val="tx2"/>
                </a:solidFill>
              </a:rPr>
              <a:t>)</a:t>
            </a:r>
            <a:r>
              <a:rPr lang="zh-TW" altLang="zh-TW" sz="2800" b="1">
                <a:solidFill>
                  <a:schemeClr val="tx2"/>
                </a:solidFill>
              </a:rPr>
              <a:t>犯罪少年不會因大眾傳播媒體與鄰居及親友就業態度的不同，而在職業自我觀念、職業價值觀念、職業選擇態度及積極創造性上有差異；而再進一步分析發現，僅大眾傳播媒體與積極創造性有相關。</a:t>
            </a:r>
          </a:p>
          <a:p>
            <a:pPr>
              <a:spcBef>
                <a:spcPct val="0"/>
              </a:spcBef>
              <a:buClrTx/>
              <a:buSzTx/>
              <a:buFontTx/>
              <a:buNone/>
            </a:pPr>
            <a:r>
              <a:rPr lang="en-US" altLang="zh-TW" sz="2800" b="1">
                <a:solidFill>
                  <a:schemeClr val="tx2"/>
                </a:solidFill>
              </a:rPr>
              <a:t>(</a:t>
            </a:r>
            <a:r>
              <a:rPr lang="zh-TW" altLang="zh-TW" sz="2800" b="1">
                <a:solidFill>
                  <a:schemeClr val="tx2"/>
                </a:solidFill>
              </a:rPr>
              <a:t>十</a:t>
            </a:r>
            <a:r>
              <a:rPr lang="en-US" altLang="zh-TW" sz="2800" b="1">
                <a:solidFill>
                  <a:schemeClr val="tx2"/>
                </a:solidFill>
              </a:rPr>
              <a:t>)</a:t>
            </a:r>
            <a:r>
              <a:rPr lang="zh-TW" altLang="zh-TW" sz="2800" b="1">
                <a:solidFill>
                  <a:schemeClr val="tx2"/>
                </a:solidFill>
              </a:rPr>
              <a:t>犯罪少年不會因對師生互動、教學環境與同儕互動之喜歡程度的差異，而在職業自我觀念、職業價值觀念、職業</a:t>
            </a:r>
            <a:r>
              <a:rPr lang="en-US" altLang="zh-TW" sz="2800" b="1">
                <a:solidFill>
                  <a:schemeClr val="tx2"/>
                </a:solidFill>
              </a:rPr>
              <a:t>  </a:t>
            </a:r>
            <a:r>
              <a:rPr lang="zh-TW" altLang="zh-TW" sz="2800" b="1">
                <a:solidFill>
                  <a:schemeClr val="tx2"/>
                </a:solidFill>
              </a:rPr>
              <a:t>選擇態度及積極創造性上有差異；而再進一步分析發現，僅大眾傳播媒體與積極創造性有相關。</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200" dirty="0" smtClean="0">
                <a:latin typeface="標楷體" panose="03000509000000000000" pitchFamily="65" charset="-120"/>
                <a:ea typeface="標楷體" panose="03000509000000000000" pitchFamily="65" charset="-120"/>
              </a:rPr>
              <a:t>肆、</a:t>
            </a:r>
            <a:r>
              <a:rPr lang="zh-TW" altLang="en-US" sz="3600" dirty="0" smtClean="0">
                <a:latin typeface="標楷體" panose="03000509000000000000" pitchFamily="65" charset="-120"/>
                <a:ea typeface="標楷體" panose="03000509000000000000" pitchFamily="65" charset="-120"/>
              </a:rPr>
              <a:t>研究發現及</a:t>
            </a:r>
            <a:r>
              <a:rPr lang="zh-TW" altLang="zh-TW" sz="4000" dirty="0" smtClean="0">
                <a:effectLst/>
                <a:latin typeface="標楷體" panose="03000509000000000000" pitchFamily="65" charset="-120"/>
                <a:ea typeface="標楷體" panose="03000509000000000000" pitchFamily="65" charset="-120"/>
              </a:rPr>
              <a:t>結論</a:t>
            </a:r>
            <a:endParaRPr lang="zh-TW" altLang="en-US" sz="3600" u="sng" dirty="0" smtClean="0">
              <a:latin typeface="標楷體" panose="03000509000000000000" pitchFamily="65" charset="-120"/>
              <a:ea typeface="標楷體" panose="03000509000000000000" pitchFamily="65" charset="-120"/>
            </a:endParaRPr>
          </a:p>
        </p:txBody>
      </p:sp>
      <p:sp>
        <p:nvSpPr>
          <p:cNvPr id="2355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35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B1EB7A19-2735-459E-A2D7-EAD2BB413F23}" type="slidenum">
              <a:rPr kumimoji="0" lang="en-US" altLang="zh-TW" sz="1400">
                <a:latin typeface="Arial" panose="020B0604020202020204" pitchFamily="34" charset="0"/>
              </a:rPr>
              <a:pPr eaLnBrk="1" hangingPunct="1">
                <a:spcBef>
                  <a:spcPct val="0"/>
                </a:spcBef>
                <a:buClrTx/>
                <a:buSzTx/>
                <a:buFontTx/>
                <a:buNone/>
              </a:pPr>
              <a:t>22</a:t>
            </a:fld>
            <a:endParaRPr kumimoji="0" lang="en-US" altLang="zh-TW" sz="1400">
              <a:latin typeface="Arial" panose="020B0604020202020204" pitchFamily="34" charset="0"/>
            </a:endParaRPr>
          </a:p>
        </p:txBody>
      </p:sp>
      <p:sp>
        <p:nvSpPr>
          <p:cNvPr id="23557" name="Rectangle 2"/>
          <p:cNvSpPr txBox="1">
            <a:spLocks noRot="1" noChangeArrowheads="1"/>
          </p:cNvSpPr>
          <p:nvPr/>
        </p:nvSpPr>
        <p:spPr bwMode="auto">
          <a:xfrm>
            <a:off x="0" y="549275"/>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en-US" altLang="zh-TW" sz="2800" b="1">
                <a:solidFill>
                  <a:schemeClr val="tx2"/>
                </a:solidFill>
              </a:rPr>
              <a:t>(</a:t>
            </a:r>
            <a:r>
              <a:rPr lang="zh-TW" altLang="zh-TW" sz="2800" b="1">
                <a:solidFill>
                  <a:schemeClr val="tx2"/>
                </a:solidFill>
              </a:rPr>
              <a:t>十一</a:t>
            </a:r>
            <a:r>
              <a:rPr lang="en-US" altLang="zh-TW" sz="2800" b="1">
                <a:solidFill>
                  <a:schemeClr val="tx2"/>
                </a:solidFill>
              </a:rPr>
              <a:t>)</a:t>
            </a:r>
            <a:r>
              <a:rPr lang="zh-TW" altLang="zh-TW" sz="2800" b="1">
                <a:solidFill>
                  <a:schemeClr val="tx2"/>
                </a:solidFill>
              </a:rPr>
              <a:t>由多元逐步迴歸分析可以看出各個自變項對依變項的預測結果，犯罪少年職業態度的相關因素之排名，依序應為同儕互動、年級、性別、地區、教學環境、大眾傳播媒體、學校變項總分與鄰居及親友就業情形；而早年生活經驗、成就動機、父母教育態度、家庭社經地位與師生互動等變項在本研究結果中則未具有影響力。而職業輔導與職業訓練量表之自變項與依變項間的預測結果，大部分自變項均能進入迴歸方程式中，並有效預測依變項，且達顯著水準之</a:t>
            </a:r>
            <a:r>
              <a:rPr lang="en-US" altLang="zh-TW" sz="2800" b="1">
                <a:solidFill>
                  <a:schemeClr val="tx2"/>
                </a:solidFill>
              </a:rPr>
              <a:t>100</a:t>
            </a:r>
            <a:r>
              <a:rPr lang="zh-TW" altLang="zh-TW" sz="2800" b="1">
                <a:solidFill>
                  <a:schemeClr val="tx2"/>
                </a:solidFill>
              </a:rPr>
              <a:t>％預測力。因此，研究假設獲得肯定與支持。</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549275"/>
            <a:ext cx="8540750" cy="5216525"/>
          </a:xfrm>
        </p:spPr>
        <p:txBody>
          <a:bodyPr/>
          <a:lstStyle/>
          <a:p>
            <a:pPr>
              <a:defRPr/>
            </a:pPr>
            <a:r>
              <a:rPr lang="zh-TW" altLang="en-US" sz="8800" dirty="0">
                <a:latin typeface="標楷體" panose="03000509000000000000" pitchFamily="65" charset="-120"/>
                <a:ea typeface="標楷體" panose="03000509000000000000" pitchFamily="65" charset="-120"/>
              </a:rPr>
              <a:t>伍、結語</a:t>
            </a:r>
            <a:r>
              <a:rPr lang="zh-TW" altLang="en-US" sz="8800" dirty="0" smtClean="0">
                <a:latin typeface="標楷體" panose="03000509000000000000" pitchFamily="65" charset="-120"/>
                <a:ea typeface="標楷體" panose="03000509000000000000" pitchFamily="65" charset="-120"/>
              </a:rPr>
              <a:t>與建議</a:t>
            </a:r>
            <a:endParaRPr lang="zh-TW" altLang="en-US" sz="8800" dirty="0">
              <a:latin typeface="標楷體" panose="03000509000000000000" pitchFamily="65" charset="-120"/>
              <a:ea typeface="標楷體" panose="03000509000000000000" pitchFamily="65" charset="-120"/>
            </a:endParaRPr>
          </a:p>
        </p:txBody>
      </p:sp>
      <p:sp>
        <p:nvSpPr>
          <p:cNvPr id="2457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458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ABABA96B-304A-4D5B-96D9-A5CB18975751}" type="slidenum">
              <a:rPr kumimoji="0" lang="en-US" altLang="zh-TW" sz="1400">
                <a:latin typeface="Arial" panose="020B0604020202020204" pitchFamily="34" charset="0"/>
              </a:rPr>
              <a:pPr eaLnBrk="1" hangingPunct="1">
                <a:spcBef>
                  <a:spcPct val="0"/>
                </a:spcBef>
                <a:buClrTx/>
                <a:buSzTx/>
                <a:buFontTx/>
                <a:buNone/>
              </a:pPr>
              <a:t>23</a:t>
            </a:fld>
            <a:endParaRPr kumimoji="0" lang="en-US" altLang="zh-TW"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伍、結語與建議</a:t>
            </a:r>
          </a:p>
        </p:txBody>
      </p:sp>
      <p:sp>
        <p:nvSpPr>
          <p:cNvPr id="2560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560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6949EA68-F1C6-4369-A840-6D1A0C6C742D}" type="slidenum">
              <a:rPr kumimoji="0" lang="en-US" altLang="zh-TW" sz="1400">
                <a:latin typeface="Arial" panose="020B0604020202020204" pitchFamily="34" charset="0"/>
              </a:rPr>
              <a:pPr eaLnBrk="1" hangingPunct="1">
                <a:spcBef>
                  <a:spcPct val="0"/>
                </a:spcBef>
                <a:buClrTx/>
                <a:buSzTx/>
                <a:buFontTx/>
                <a:buNone/>
              </a:pPr>
              <a:t>24</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44000" cy="6192838"/>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algn="l">
              <a:defRPr/>
            </a:pPr>
            <a:r>
              <a:rPr lang="zh-TW" altLang="zh-TW" sz="2800" dirty="0">
                <a:effectLst/>
              </a:rPr>
              <a:t>根據上述的研究發現與結論及參考相關專家學者論見，提出各相關行政單位對犯罪少年之福利服務方面如下的建議，以供教育、司法與法務、警政、勞工、社會等單位，在處理犯罪少年有關身心與教育心理暨就業問題之策略時能有所裨益，及未來研究的參考。</a:t>
            </a:r>
          </a:p>
          <a:p>
            <a:pPr algn="l">
              <a:defRPr/>
            </a:pPr>
            <a:r>
              <a:rPr lang="zh-TW" altLang="zh-TW" sz="2800" dirty="0">
                <a:effectLst/>
              </a:rPr>
              <a:t>（一）在教育心理輔導</a:t>
            </a:r>
            <a:r>
              <a:rPr lang="zh-TW" altLang="zh-TW" sz="2800" dirty="0" smtClean="0">
                <a:effectLst/>
              </a:rPr>
              <a:t>方面</a:t>
            </a:r>
            <a:endParaRPr lang="zh-TW" altLang="zh-TW" sz="2800" dirty="0">
              <a:effectLst/>
            </a:endParaRPr>
          </a:p>
          <a:p>
            <a:pPr algn="l">
              <a:defRPr/>
            </a:pPr>
            <a:r>
              <a:rPr lang="zh-TW" altLang="zh-TW" sz="2800" dirty="0">
                <a:effectLst/>
              </a:rPr>
              <a:t>１．個案掌握</a:t>
            </a:r>
            <a:r>
              <a:rPr lang="zh-TW" altLang="zh-TW" sz="2800" dirty="0" smtClean="0">
                <a:effectLst/>
              </a:rPr>
              <a:t>方面。</a:t>
            </a:r>
            <a:endParaRPr lang="zh-TW" altLang="zh-TW" sz="2800" dirty="0">
              <a:effectLst/>
            </a:endParaRPr>
          </a:p>
          <a:p>
            <a:pPr algn="l">
              <a:defRPr/>
            </a:pPr>
            <a:r>
              <a:rPr lang="zh-TW" altLang="zh-TW" sz="2800" dirty="0">
                <a:effectLst/>
              </a:rPr>
              <a:t>２</a:t>
            </a:r>
            <a:r>
              <a:rPr lang="zh-TW" altLang="zh-TW" sz="2800" dirty="0" smtClean="0">
                <a:effectLst/>
              </a:rPr>
              <a:t>．學校輔導老師。</a:t>
            </a:r>
            <a:r>
              <a:rPr lang="zh-TW" altLang="zh-TW" sz="2800" dirty="0">
                <a:effectLst/>
              </a:rPr>
              <a:t>　</a:t>
            </a:r>
            <a:endParaRPr lang="en-US" altLang="zh-TW" sz="2800" dirty="0" smtClean="0">
              <a:effectLst/>
            </a:endParaRPr>
          </a:p>
          <a:p>
            <a:pPr algn="l">
              <a:defRPr/>
            </a:pPr>
            <a:r>
              <a:rPr lang="zh-TW" altLang="zh-TW" sz="2800" dirty="0" smtClean="0">
                <a:effectLst/>
              </a:rPr>
              <a:t>３．教育行政單位與各級學校。</a:t>
            </a:r>
          </a:p>
          <a:p>
            <a:pPr algn="l">
              <a:defRPr/>
            </a:pPr>
            <a:r>
              <a:rPr lang="zh-TW" altLang="zh-TW" sz="2800" dirty="0" smtClean="0">
                <a:effectLst/>
              </a:rPr>
              <a:t>４．各級學校之輔導室應作系統化與人性化之規劃設計</a:t>
            </a:r>
          </a:p>
          <a:p>
            <a:pPr algn="l">
              <a:defRPr/>
            </a:pPr>
            <a:r>
              <a:rPr lang="zh-TW" altLang="zh-TW" sz="2800" dirty="0" smtClean="0">
                <a:effectLst/>
              </a:rPr>
              <a:t>５．教育部應儘速擴大辦理「國中技藝教育與高職實用技能班」</a:t>
            </a:r>
            <a:r>
              <a:rPr lang="zh-TW" altLang="en-US" sz="2800" dirty="0" smtClean="0">
                <a:effectLst/>
              </a:rPr>
              <a:t>。</a:t>
            </a:r>
            <a:endParaRPr lang="en-US" altLang="zh-TW" sz="2800" dirty="0" smtClean="0">
              <a:effectLst/>
            </a:endParaRPr>
          </a:p>
          <a:p>
            <a:pPr algn="l">
              <a:defRPr/>
            </a:pPr>
            <a:r>
              <a:rPr lang="zh-TW" altLang="zh-TW" sz="2800" dirty="0" smtClean="0">
                <a:effectLst/>
              </a:rPr>
              <a:t>６．教育部應儘速建立完整技職教育體系，統合教育資源，前瞻性規劃課程</a:t>
            </a:r>
            <a:r>
              <a:rPr lang="zh-TW" altLang="en-US" sz="2800" dirty="0" smtClean="0">
                <a:effectLst/>
              </a:rPr>
              <a:t>。</a:t>
            </a:r>
            <a:endParaRPr lang="zh-TW" altLang="en-US" sz="2800" u="sng" kern="0" dirty="0" smtClean="0">
              <a:ea typeface="標楷體" pitchFamily="65" charset="-120"/>
            </a:endParaRPr>
          </a:p>
          <a:p>
            <a:pPr algn="l">
              <a:defRPr/>
            </a:pPr>
            <a:endParaRPr lang="zh-TW" altLang="zh-TW" sz="2800" dirty="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伍、結語與建議</a:t>
            </a:r>
          </a:p>
        </p:txBody>
      </p:sp>
      <p:sp>
        <p:nvSpPr>
          <p:cNvPr id="2662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66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6042158C-8AA3-4CDA-A6F5-8CF1A3E908E4}" type="slidenum">
              <a:rPr kumimoji="0" lang="en-US" altLang="zh-TW" sz="1400">
                <a:latin typeface="Arial" panose="020B0604020202020204" pitchFamily="34" charset="0"/>
              </a:rPr>
              <a:pPr eaLnBrk="1" hangingPunct="1">
                <a:spcBef>
                  <a:spcPct val="0"/>
                </a:spcBef>
                <a:buClrTx/>
                <a:buSzTx/>
                <a:buFontTx/>
                <a:buNone/>
              </a:pPr>
              <a:t>25</a:t>
            </a:fld>
            <a:endParaRPr kumimoji="0" lang="en-US" altLang="zh-TW" sz="1400">
              <a:latin typeface="Arial" panose="020B0604020202020204" pitchFamily="34" charset="0"/>
            </a:endParaRPr>
          </a:p>
        </p:txBody>
      </p:sp>
      <p:sp>
        <p:nvSpPr>
          <p:cNvPr id="26629" name="Rectangle 2"/>
          <p:cNvSpPr txBox="1">
            <a:spLocks noRot="1" noChangeArrowheads="1"/>
          </p:cNvSpPr>
          <p:nvPr/>
        </p:nvSpPr>
        <p:spPr bwMode="auto">
          <a:xfrm>
            <a:off x="0" y="692150"/>
            <a:ext cx="9144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zh-TW" altLang="zh-TW" sz="2800" b="1">
                <a:solidFill>
                  <a:schemeClr val="tx2"/>
                </a:solidFill>
              </a:rPr>
              <a:t>（二）在司法警政與法務方面</a:t>
            </a:r>
          </a:p>
          <a:p>
            <a:pPr>
              <a:spcBef>
                <a:spcPct val="0"/>
              </a:spcBef>
              <a:buClrTx/>
              <a:buSzTx/>
              <a:buFontTx/>
              <a:buNone/>
            </a:pPr>
            <a:r>
              <a:rPr lang="zh-TW" altLang="zh-TW" sz="2800" b="1">
                <a:solidFill>
                  <a:schemeClr val="tx2"/>
                </a:solidFill>
              </a:rPr>
              <a:t>１．應建立犯罪青少年輔導與諮商之專業制度。</a:t>
            </a:r>
          </a:p>
          <a:p>
            <a:pPr>
              <a:spcBef>
                <a:spcPct val="0"/>
              </a:spcBef>
              <a:buClrTx/>
              <a:buSzTx/>
              <a:buFontTx/>
              <a:buNone/>
            </a:pPr>
            <a:r>
              <a:rPr lang="zh-TW" altLang="zh-TW" sz="2800" b="1">
                <a:solidFill>
                  <a:schemeClr val="tx2"/>
                </a:solidFill>
              </a:rPr>
              <a:t>２．擺脫過去自我封閉的官僚體系。</a:t>
            </a:r>
          </a:p>
          <a:p>
            <a:pPr>
              <a:spcBef>
                <a:spcPct val="0"/>
              </a:spcBef>
              <a:buClrTx/>
              <a:buSzTx/>
              <a:buFontTx/>
              <a:buNone/>
            </a:pPr>
            <a:r>
              <a:rPr lang="zh-TW" altLang="zh-TW" sz="2800" b="1">
                <a:solidFill>
                  <a:schemeClr val="tx2"/>
                </a:solidFill>
              </a:rPr>
              <a:t>３．青少年心性未定，對渠等青少年應予以適當的輔導。</a:t>
            </a:r>
            <a:endParaRPr lang="en-US" altLang="zh-TW" sz="2800" b="1">
              <a:solidFill>
                <a:schemeClr val="tx2"/>
              </a:solidFill>
            </a:endParaRPr>
          </a:p>
          <a:p>
            <a:pPr>
              <a:spcBef>
                <a:spcPct val="0"/>
              </a:spcBef>
              <a:buClrTx/>
              <a:buSzTx/>
              <a:buFontTx/>
              <a:buNone/>
            </a:pPr>
            <a:r>
              <a:rPr lang="zh-TW" altLang="zh-TW" sz="2800" b="1">
                <a:solidFill>
                  <a:schemeClr val="tx2"/>
                </a:solidFill>
              </a:rPr>
              <a:t>４．司法警政單位應隨時與教育、社政、勞政等單位聯繫。</a:t>
            </a:r>
          </a:p>
          <a:p>
            <a:pPr>
              <a:spcBef>
                <a:spcPct val="0"/>
              </a:spcBef>
              <a:buClrTx/>
              <a:buSzTx/>
              <a:buFontTx/>
              <a:buNone/>
            </a:pPr>
            <a:r>
              <a:rPr lang="zh-TW" altLang="zh-TW" sz="2800" b="1">
                <a:solidFill>
                  <a:schemeClr val="tx2"/>
                </a:solidFill>
              </a:rPr>
              <a:t>５．藉助宗教正信理念協助青少年建立適己的精神信仰與處事哲學。</a:t>
            </a:r>
          </a:p>
          <a:p>
            <a:pPr>
              <a:spcBef>
                <a:spcPct val="0"/>
              </a:spcBef>
              <a:buClrTx/>
              <a:buSzTx/>
              <a:buFontTx/>
              <a:buNone/>
            </a:pPr>
            <a:r>
              <a:rPr lang="zh-TW" altLang="zh-TW" sz="2800" b="1">
                <a:solidFill>
                  <a:schemeClr val="tx2"/>
                </a:solidFill>
              </a:rPr>
              <a:t>６．正視監所與少輔院</a:t>
            </a:r>
            <a:r>
              <a:rPr lang="zh-TW" altLang="en-US" sz="2800" b="1">
                <a:solidFill>
                  <a:schemeClr val="tx2"/>
                </a:solidFill>
              </a:rPr>
              <a:t>、矯正學校</a:t>
            </a:r>
            <a:r>
              <a:rPr lang="zh-TW" altLang="zh-TW" sz="2800" b="1">
                <a:solidFill>
                  <a:schemeClr val="tx2"/>
                </a:solidFill>
              </a:rPr>
              <a:t>少年之「知」與「行」教育</a:t>
            </a:r>
            <a:r>
              <a:rPr lang="zh-TW" altLang="en-US" sz="2800" b="1">
                <a:solidFill>
                  <a:schemeClr val="tx2"/>
                </a:solidFill>
              </a:rPr>
              <a:t>。</a:t>
            </a:r>
            <a:endParaRPr lang="zh-TW" altLang="zh-TW" sz="2800" b="1">
              <a:solidFill>
                <a:schemeClr val="tx2"/>
              </a:solidFill>
            </a:endParaRPr>
          </a:p>
          <a:p>
            <a:pPr>
              <a:spcBef>
                <a:spcPct val="0"/>
              </a:spcBef>
              <a:buClrTx/>
              <a:buSzTx/>
              <a:buFontTx/>
              <a:buNone/>
            </a:pPr>
            <a:endParaRPr lang="zh-TW" altLang="zh-TW" sz="2800" b="1">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伍、結語與建議</a:t>
            </a:r>
          </a:p>
        </p:txBody>
      </p:sp>
      <p:sp>
        <p:nvSpPr>
          <p:cNvPr id="2765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76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6BC3ED76-F52E-4177-A885-B25AC9C95852}" type="slidenum">
              <a:rPr kumimoji="0" lang="en-US" altLang="zh-TW" sz="1400">
                <a:latin typeface="Arial" panose="020B0604020202020204" pitchFamily="34" charset="0"/>
              </a:rPr>
              <a:pPr eaLnBrk="1" hangingPunct="1">
                <a:spcBef>
                  <a:spcPct val="0"/>
                </a:spcBef>
                <a:buClrTx/>
                <a:buSzTx/>
                <a:buFontTx/>
                <a:buNone/>
              </a:pPr>
              <a:t>26</a:t>
            </a:fld>
            <a:endParaRPr kumimoji="0" lang="en-US" altLang="zh-TW" sz="1400">
              <a:latin typeface="Arial" panose="020B0604020202020204" pitchFamily="34" charset="0"/>
            </a:endParaRPr>
          </a:p>
        </p:txBody>
      </p:sp>
      <p:sp>
        <p:nvSpPr>
          <p:cNvPr id="27653" name="Rectangle 2"/>
          <p:cNvSpPr txBox="1">
            <a:spLocks noRot="1" noChangeArrowheads="1"/>
          </p:cNvSpPr>
          <p:nvPr/>
        </p:nvSpPr>
        <p:spPr bwMode="auto">
          <a:xfrm>
            <a:off x="0" y="549275"/>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SzTx/>
              <a:buFontTx/>
              <a:buNone/>
            </a:pPr>
            <a:r>
              <a:rPr lang="zh-TW" altLang="zh-TW" sz="2400" b="1">
                <a:solidFill>
                  <a:schemeClr val="tx2"/>
                </a:solidFill>
              </a:rPr>
              <a:t>（三）在勞工行政方面</a:t>
            </a:r>
          </a:p>
          <a:p>
            <a:pPr>
              <a:spcBef>
                <a:spcPct val="0"/>
              </a:spcBef>
              <a:buClrTx/>
              <a:buSzTx/>
              <a:buFontTx/>
              <a:buNone/>
            </a:pPr>
            <a:r>
              <a:rPr lang="zh-TW" altLang="zh-TW" sz="2400" b="1">
                <a:solidFill>
                  <a:schemeClr val="tx2"/>
                </a:solidFill>
              </a:rPr>
              <a:t>１．強化就業諮詢制度。</a:t>
            </a:r>
          </a:p>
          <a:p>
            <a:pPr>
              <a:spcBef>
                <a:spcPct val="0"/>
              </a:spcBef>
              <a:buClrTx/>
              <a:buSzTx/>
              <a:buFontTx/>
              <a:buNone/>
            </a:pPr>
            <a:r>
              <a:rPr lang="zh-TW" altLang="zh-TW" sz="2400" b="1">
                <a:solidFill>
                  <a:schemeClr val="tx2"/>
                </a:solidFill>
              </a:rPr>
              <a:t>２．建立各項就業、職訓與技能檢定的輔導、諮商、諮詢之長期性宣導管道。</a:t>
            </a:r>
          </a:p>
          <a:p>
            <a:pPr>
              <a:spcBef>
                <a:spcPct val="0"/>
              </a:spcBef>
              <a:buClrTx/>
              <a:buSzTx/>
              <a:buFontTx/>
              <a:buNone/>
            </a:pPr>
            <a:r>
              <a:rPr lang="zh-TW" altLang="zh-TW" sz="2400" b="1">
                <a:solidFill>
                  <a:schemeClr val="tx2"/>
                </a:solidFill>
              </a:rPr>
              <a:t>３．開設彈性與合時宜的適當職業訓練職類。</a:t>
            </a:r>
          </a:p>
          <a:p>
            <a:pPr>
              <a:spcBef>
                <a:spcPct val="0"/>
              </a:spcBef>
              <a:buClrTx/>
              <a:buSzTx/>
              <a:buFontTx/>
              <a:buNone/>
            </a:pPr>
            <a:r>
              <a:rPr lang="zh-TW" altLang="zh-TW" sz="2400" b="1">
                <a:solidFill>
                  <a:schemeClr val="tx2"/>
                </a:solidFill>
              </a:rPr>
              <a:t>４．強化各公立就業服務機構就業服務人員之專業知能與資訊。</a:t>
            </a:r>
            <a:endParaRPr lang="en-US" altLang="zh-TW" sz="2400" b="1">
              <a:solidFill>
                <a:schemeClr val="tx2"/>
              </a:solidFill>
            </a:endParaRPr>
          </a:p>
          <a:p>
            <a:pPr>
              <a:spcBef>
                <a:spcPct val="0"/>
              </a:spcBef>
              <a:buClrTx/>
              <a:buSzTx/>
              <a:buFontTx/>
              <a:buNone/>
            </a:pPr>
            <a:r>
              <a:rPr lang="zh-TW" altLang="zh-TW" sz="2400" b="1">
                <a:solidFill>
                  <a:schemeClr val="tx2"/>
                </a:solidFill>
              </a:rPr>
              <a:t>５．建立促進渠等青少年就業之服務與支持網絡。</a:t>
            </a:r>
          </a:p>
          <a:p>
            <a:pPr>
              <a:spcBef>
                <a:spcPct val="0"/>
              </a:spcBef>
              <a:buClrTx/>
              <a:buSzTx/>
              <a:buFontTx/>
              <a:buNone/>
            </a:pPr>
            <a:r>
              <a:rPr lang="zh-TW" altLang="zh-TW" sz="2400" b="1">
                <a:solidFill>
                  <a:schemeClr val="tx2"/>
                </a:solidFill>
              </a:rPr>
              <a:t>６．定期辦理渠等青少年與其家長及雇主、相關機構座談會</a:t>
            </a:r>
          </a:p>
          <a:p>
            <a:pPr>
              <a:spcBef>
                <a:spcPct val="0"/>
              </a:spcBef>
              <a:buClrTx/>
              <a:buSzTx/>
              <a:buFontTx/>
              <a:buNone/>
            </a:pPr>
            <a:r>
              <a:rPr lang="zh-TW" altLang="zh-TW" sz="2400" b="1">
                <a:solidFill>
                  <a:schemeClr val="tx2"/>
                </a:solidFill>
              </a:rPr>
              <a:t>７．發展適合渠等人員工作之職業能力評估量表與工具。</a:t>
            </a:r>
          </a:p>
          <a:p>
            <a:pPr>
              <a:spcBef>
                <a:spcPct val="0"/>
              </a:spcBef>
              <a:buClrTx/>
              <a:buSzTx/>
              <a:buFontTx/>
              <a:buNone/>
            </a:pPr>
            <a:r>
              <a:rPr lang="zh-TW" altLang="zh-TW" sz="2400" b="1">
                <a:solidFill>
                  <a:schemeClr val="tx2"/>
                </a:solidFill>
              </a:rPr>
              <a:t>８．積極推動監所與少年輔育院之適性職業輔導，與能和產業暨就業市場所需之職業訓練課程。</a:t>
            </a:r>
            <a:endParaRPr lang="en-US" altLang="zh-TW" sz="2400" b="1">
              <a:solidFill>
                <a:schemeClr val="tx2"/>
              </a:solidFill>
            </a:endParaRPr>
          </a:p>
          <a:p>
            <a:pPr>
              <a:spcBef>
                <a:spcPct val="0"/>
              </a:spcBef>
              <a:buClrTx/>
              <a:buSzTx/>
              <a:buFontTx/>
              <a:buNone/>
            </a:pPr>
            <a:r>
              <a:rPr lang="en-US" altLang="zh-TW" sz="2400" b="1">
                <a:solidFill>
                  <a:schemeClr val="tx2"/>
                </a:solidFill>
              </a:rPr>
              <a:t>9.</a:t>
            </a:r>
            <a:r>
              <a:rPr lang="zh-TW" altLang="zh-TW" sz="2400" b="1">
                <a:solidFill>
                  <a:schemeClr val="tx2"/>
                </a:solidFill>
              </a:rPr>
              <a:t>中央勞工行政主管機關應以鉅視觀視野與態度。</a:t>
            </a:r>
          </a:p>
          <a:p>
            <a:pPr>
              <a:spcBef>
                <a:spcPct val="0"/>
              </a:spcBef>
              <a:buClrTx/>
              <a:buSzTx/>
              <a:buFontTx/>
              <a:buNone/>
            </a:pPr>
            <a:r>
              <a:rPr lang="en-US" altLang="zh-TW" sz="2400" b="1">
                <a:solidFill>
                  <a:schemeClr val="tx2"/>
                </a:solidFill>
              </a:rPr>
              <a:t>10. </a:t>
            </a:r>
            <a:r>
              <a:rPr lang="zh-TW" altLang="zh-TW" sz="2400" b="1">
                <a:solidFill>
                  <a:schemeClr val="tx2"/>
                </a:solidFill>
              </a:rPr>
              <a:t>針對未成年檳榔西施、從事援助交際及陪酒等工作之少年，研擬職訓輔導措施。</a:t>
            </a:r>
          </a:p>
          <a:p>
            <a:pPr>
              <a:spcBef>
                <a:spcPct val="0"/>
              </a:spcBef>
              <a:buClrTx/>
              <a:buSzTx/>
              <a:buFontTx/>
              <a:buNone/>
            </a:pPr>
            <a:endParaRPr lang="zh-TW" altLang="zh-TW" sz="2400" b="1">
              <a:solidFill>
                <a:schemeClr val="tx2"/>
              </a:solidFill>
            </a:endParaRPr>
          </a:p>
          <a:p>
            <a:pPr>
              <a:spcBef>
                <a:spcPct val="0"/>
              </a:spcBef>
              <a:buClrTx/>
              <a:buSzTx/>
              <a:buFontTx/>
              <a:buNone/>
            </a:pPr>
            <a:endParaRPr lang="zh-TW" altLang="zh-TW" sz="2400" b="1">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14288"/>
            <a:ext cx="9144000" cy="503237"/>
          </a:xfrm>
        </p:spPr>
        <p:txBody>
          <a:bodyPr/>
          <a:lstStyle/>
          <a:p>
            <a:pPr marL="1117600" indent="-1117600" eaLnBrk="1" hangingPunct="1">
              <a:defRPr/>
            </a:pPr>
            <a:r>
              <a:rPr lang="zh-TW" altLang="en-US" sz="3600" u="sng" dirty="0" smtClean="0">
                <a:latin typeface="標楷體" panose="03000509000000000000" pitchFamily="65" charset="-120"/>
                <a:ea typeface="標楷體" panose="03000509000000000000" pitchFamily="65" charset="-120"/>
              </a:rPr>
              <a:t>伍、結語與建議</a:t>
            </a:r>
          </a:p>
        </p:txBody>
      </p:sp>
      <p:sp>
        <p:nvSpPr>
          <p:cNvPr id="2867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2867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59207361-E5BF-4E67-85EE-B6B94D455C31}" type="slidenum">
              <a:rPr kumimoji="0" lang="en-US" altLang="zh-TW" sz="1400">
                <a:latin typeface="Arial" panose="020B0604020202020204" pitchFamily="34" charset="0"/>
              </a:rPr>
              <a:pPr eaLnBrk="1" hangingPunct="1">
                <a:spcBef>
                  <a:spcPct val="0"/>
                </a:spcBef>
                <a:buClrTx/>
                <a:buSzTx/>
                <a:buFontTx/>
                <a:buNone/>
              </a:pPr>
              <a:t>27</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636588"/>
            <a:ext cx="9144000" cy="6192837"/>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algn="l">
              <a:defRPr/>
            </a:pPr>
            <a:r>
              <a:rPr lang="zh-TW" altLang="zh-TW" sz="2400" dirty="0">
                <a:effectLst/>
              </a:rPr>
              <a:t>（四）在社會行政方面：</a:t>
            </a:r>
          </a:p>
          <a:p>
            <a:pPr algn="l">
              <a:defRPr/>
            </a:pPr>
            <a:r>
              <a:rPr lang="zh-TW" altLang="zh-TW" sz="2400" dirty="0">
                <a:effectLst/>
              </a:rPr>
              <a:t>１．各地區的公私立社會福利服務機構應建立社會資源網</a:t>
            </a:r>
            <a:r>
              <a:rPr lang="zh-TW" altLang="zh-TW" sz="2400" dirty="0" smtClean="0">
                <a:effectLst/>
              </a:rPr>
              <a:t>絡。</a:t>
            </a:r>
            <a:endParaRPr lang="zh-TW" altLang="zh-TW" sz="2400" dirty="0">
              <a:effectLst/>
            </a:endParaRPr>
          </a:p>
          <a:p>
            <a:pPr algn="l">
              <a:defRPr/>
            </a:pPr>
            <a:r>
              <a:rPr lang="zh-TW" altLang="zh-TW" sz="2400" dirty="0">
                <a:effectLst/>
              </a:rPr>
              <a:t>２．社會行政單位應廣籌經費籌設青少年中途之</a:t>
            </a:r>
            <a:r>
              <a:rPr lang="zh-TW" altLang="zh-TW" sz="2400" dirty="0" smtClean="0">
                <a:effectLst/>
              </a:rPr>
              <a:t>家。</a:t>
            </a:r>
            <a:endParaRPr lang="zh-TW" altLang="zh-TW" sz="2400" dirty="0">
              <a:effectLst/>
            </a:endParaRPr>
          </a:p>
          <a:p>
            <a:pPr algn="l">
              <a:defRPr/>
            </a:pPr>
            <a:r>
              <a:rPr lang="zh-TW" altLang="zh-TW" sz="2400" dirty="0">
                <a:effectLst/>
              </a:rPr>
              <a:t>３．社會行政單位應廣籌經費加強社會公益與正確生活習慣及職業態度等相關事項之宣導短片的</a:t>
            </a:r>
            <a:r>
              <a:rPr lang="zh-TW" altLang="zh-TW" sz="2400" dirty="0" smtClean="0">
                <a:effectLst/>
              </a:rPr>
              <a:t>錄製。</a:t>
            </a:r>
            <a:endParaRPr lang="en-US" altLang="zh-TW" sz="2400" dirty="0" smtClean="0">
              <a:effectLst/>
            </a:endParaRPr>
          </a:p>
          <a:p>
            <a:pPr algn="l">
              <a:defRPr/>
            </a:pPr>
            <a:r>
              <a:rPr lang="zh-TW" altLang="zh-TW" sz="2400" dirty="0" smtClean="0">
                <a:effectLst/>
              </a:rPr>
              <a:t>４．社會行政單位應竭力督導所屬社會工作與社會行政人員， 密切注意與極力輔導。</a:t>
            </a:r>
          </a:p>
          <a:p>
            <a:pPr indent="719138" algn="l">
              <a:defRPr/>
            </a:pPr>
            <a:r>
              <a:rPr lang="zh-TW" altLang="zh-TW" sz="2400" dirty="0" smtClean="0">
                <a:effectLst/>
              </a:rPr>
              <a:t>總之，協助青少年快樂平安的渡過此時期的危機，是社會大眾與其自身的責任。需要教育、司法警政與法務、勞工行政、社會行政等單位結各個社會福利服務機構通力合作，為其提供正確的知能與職業生涯規劃之資訊，使其得以建立正確的人生觀，並做好個人的適性職業生涯規劃，平安快樂的奉獻一己之心力於國家、社會、家庭，以及得以享受應有的福利服務。謹參酌各專家學者之意見與相關文獻，提供犯罪少年建立正確職業態度之職業輔導與職業訓練時之生涯規劃進程目標結構如下圖</a:t>
            </a:r>
            <a:r>
              <a:rPr lang="en-US" altLang="zh-TW" sz="2400" u="sng" dirty="0" smtClean="0">
                <a:effectLst/>
              </a:rPr>
              <a:t>1</a:t>
            </a:r>
            <a:r>
              <a:rPr lang="zh-TW" altLang="zh-TW" sz="2400" dirty="0" smtClean="0">
                <a:effectLst/>
              </a:rPr>
              <a:t>供參考。</a:t>
            </a:r>
          </a:p>
          <a:p>
            <a:pPr algn="l">
              <a:defRPr/>
            </a:pPr>
            <a:endParaRPr lang="zh-TW" altLang="zh-TW" sz="2400" dirty="0">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7723DF63-CAD6-4AA8-B723-37E47A2550F8}" type="slidenum">
              <a:rPr kumimoji="0" lang="en-US" altLang="zh-TW" sz="1400">
                <a:latin typeface="Arial" panose="020B0604020202020204" pitchFamily="34" charset="0"/>
              </a:rPr>
              <a:pPr eaLnBrk="1" hangingPunct="1">
                <a:spcBef>
                  <a:spcPct val="0"/>
                </a:spcBef>
                <a:buClrTx/>
                <a:buSzTx/>
                <a:buFontTx/>
                <a:buNone/>
              </a:pPr>
              <a:t>28</a:t>
            </a:fld>
            <a:endParaRPr kumimoji="0" lang="en-US" altLang="zh-TW" sz="1400">
              <a:latin typeface="Arial" panose="020B0604020202020204" pitchFamily="34" charset="0"/>
            </a:endParaRPr>
          </a:p>
        </p:txBody>
      </p:sp>
      <p:sp>
        <p:nvSpPr>
          <p:cNvPr id="29699" name="AutoShape 2" descr="pic23281"/>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zh-TW" sz="1800">
              <a:latin typeface="Arial" panose="020B0604020202020204" pitchFamily="34" charset="0"/>
            </a:endParaRPr>
          </a:p>
        </p:txBody>
      </p:sp>
      <p:sp>
        <p:nvSpPr>
          <p:cNvPr id="6148" name="Rectangle 4"/>
          <p:cNvSpPr>
            <a:spLocks noGrp="1" noChangeArrowheads="1"/>
          </p:cNvSpPr>
          <p:nvPr>
            <p:ph type="subTitle" idx="4294967295"/>
          </p:nvPr>
        </p:nvSpPr>
        <p:spPr>
          <a:xfrm>
            <a:off x="0" y="46038"/>
            <a:ext cx="9144000" cy="6623050"/>
          </a:xfrm>
          <a:ln>
            <a:solidFill>
              <a:srgbClr val="FF0000"/>
            </a:solidFill>
          </a:ln>
        </p:spPr>
        <p:txBody>
          <a:bodyPr/>
          <a:lstStyle/>
          <a:p>
            <a:pPr marL="0" indent="0">
              <a:buFont typeface="Wingdings" panose="05000000000000000000" pitchFamily="2" charset="2"/>
              <a:buNone/>
              <a:defRPr/>
            </a:pPr>
            <a:r>
              <a:rPr lang="zh-TW" altLang="en-US" b="1" u="sng" dirty="0" smtClean="0">
                <a:solidFill>
                  <a:srgbClr val="FF0000"/>
                </a:solidFill>
                <a:ea typeface="標楷體" pitchFamily="65" charset="-120"/>
              </a:rPr>
              <a:t>西方哲學家：天底下只有三件事</a:t>
            </a:r>
          </a:p>
          <a:p>
            <a:pPr marL="0" indent="0">
              <a:buFont typeface="Wingdings" panose="05000000000000000000" pitchFamily="2" charset="2"/>
              <a:buNone/>
              <a:defRPr/>
            </a:pPr>
            <a:r>
              <a:rPr lang="en-US" altLang="zh-TW" b="1" dirty="0" smtClean="0"/>
              <a:t>1.</a:t>
            </a:r>
            <a:r>
              <a:rPr lang="zh-TW" altLang="en-US" b="1" dirty="0" smtClean="0"/>
              <a:t>一件是「</a:t>
            </a:r>
            <a:r>
              <a:rPr lang="zh-TW" altLang="en-US" b="1" dirty="0" smtClean="0">
                <a:solidFill>
                  <a:srgbClr val="FF0066"/>
                </a:solidFill>
                <a:ea typeface="標楷體" pitchFamily="65" charset="-120"/>
              </a:rPr>
              <a:t>自己的事</a:t>
            </a:r>
            <a:r>
              <a:rPr lang="zh-TW" altLang="en-US" b="1" dirty="0" smtClean="0"/>
              <a:t>」：自己能安排事；</a:t>
            </a:r>
          </a:p>
          <a:p>
            <a:pPr marL="0" indent="0">
              <a:buFont typeface="Wingdings" panose="05000000000000000000" pitchFamily="2" charset="2"/>
              <a:buNone/>
              <a:defRPr/>
            </a:pPr>
            <a:r>
              <a:rPr lang="en-US" altLang="zh-TW" b="1" dirty="0" smtClean="0"/>
              <a:t>2.</a:t>
            </a:r>
            <a:r>
              <a:rPr lang="zh-TW" altLang="en-US" b="1" dirty="0" smtClean="0"/>
              <a:t>一件是「</a:t>
            </a:r>
            <a:r>
              <a:rPr lang="zh-TW" altLang="en-US" b="1" dirty="0" smtClean="0">
                <a:solidFill>
                  <a:srgbClr val="006600"/>
                </a:solidFill>
                <a:ea typeface="標楷體" pitchFamily="65" charset="-120"/>
              </a:rPr>
              <a:t>別人的事</a:t>
            </a:r>
            <a:r>
              <a:rPr lang="zh-TW" altLang="en-US" b="1" dirty="0" smtClean="0"/>
              <a:t>」：別人在主導的事</a:t>
            </a:r>
          </a:p>
          <a:p>
            <a:pPr marL="0" indent="0">
              <a:buFont typeface="Wingdings" panose="05000000000000000000" pitchFamily="2" charset="2"/>
              <a:buNone/>
              <a:defRPr/>
            </a:pPr>
            <a:r>
              <a:rPr lang="en-US" altLang="zh-TW" b="1" dirty="0" smtClean="0"/>
              <a:t>3.</a:t>
            </a:r>
            <a:r>
              <a:rPr lang="zh-TW" altLang="en-US" b="1" dirty="0" smtClean="0"/>
              <a:t>一件是「</a:t>
            </a:r>
            <a:r>
              <a:rPr lang="zh-TW" altLang="en-US" b="1" dirty="0" smtClean="0">
                <a:solidFill>
                  <a:srgbClr val="000066"/>
                </a:solidFill>
                <a:ea typeface="標楷體" pitchFamily="65" charset="-120"/>
              </a:rPr>
              <a:t>老天爺的事</a:t>
            </a:r>
            <a:r>
              <a:rPr lang="zh-TW" altLang="en-US" b="1" dirty="0" smtClean="0"/>
              <a:t>」：老天爺管轄的事</a:t>
            </a:r>
          </a:p>
          <a:p>
            <a:pPr marL="0" indent="0">
              <a:buFont typeface="Wingdings" panose="05000000000000000000" pitchFamily="2" charset="2"/>
              <a:buNone/>
              <a:defRPr/>
            </a:pPr>
            <a:r>
              <a:rPr kumimoji="0" lang="zh-TW" altLang="en-US" b="1" dirty="0" smtClean="0"/>
              <a:t>所以，助人</a:t>
            </a:r>
            <a:r>
              <a:rPr lang="zh-TW" altLang="zh-TW" b="1" u="sng" dirty="0" smtClean="0"/>
              <a:t>專業人員</a:t>
            </a:r>
            <a:r>
              <a:rPr lang="en-US" altLang="zh-TW" b="1" u="sng" dirty="0" smtClean="0"/>
              <a:t>/</a:t>
            </a:r>
            <a:r>
              <a:rPr lang="zh-TW" altLang="en-US" b="1" u="sng" dirty="0" smtClean="0"/>
              <a:t>政策法令規劃與決策者</a:t>
            </a:r>
            <a:r>
              <a:rPr lang="zh-TW" altLang="zh-TW" b="1" u="sng" dirty="0" smtClean="0"/>
              <a:t>的</a:t>
            </a:r>
            <a:r>
              <a:rPr lang="zh-TW" altLang="zh-TW" b="1" u="sng" dirty="0" smtClean="0">
                <a:solidFill>
                  <a:srgbClr val="FF0000"/>
                </a:solidFill>
              </a:rPr>
              <a:t>人生價值觀</a:t>
            </a:r>
            <a:r>
              <a:rPr lang="zh-TW" altLang="zh-TW" b="1" u="sng" dirty="0" smtClean="0"/>
              <a:t>應該是：</a:t>
            </a:r>
            <a:endParaRPr lang="en-US" altLang="zh-TW" b="1" u="sng" dirty="0" smtClean="0"/>
          </a:p>
          <a:p>
            <a:pPr marL="0" indent="0">
              <a:buFont typeface="Wingdings" panose="05000000000000000000" pitchFamily="2" charset="2"/>
              <a:buNone/>
              <a:defRPr/>
            </a:pPr>
            <a:r>
              <a:rPr kumimoji="0" lang="zh-TW" altLang="en-US" b="1" dirty="0" smtClean="0"/>
              <a:t>要</a:t>
            </a:r>
            <a:r>
              <a:rPr kumimoji="0" lang="zh-TW" altLang="en-US" b="1" dirty="0" smtClean="0">
                <a:solidFill>
                  <a:srgbClr val="FF0000"/>
                </a:solidFill>
              </a:rPr>
              <a:t>打理好</a:t>
            </a:r>
            <a:r>
              <a:rPr lang="zh-TW" altLang="en-US" b="1" dirty="0" smtClean="0"/>
              <a:t>「自己的事」</a:t>
            </a:r>
            <a:r>
              <a:rPr lang="en-US" altLang="zh-TW" b="1" dirty="0" smtClean="0"/>
              <a:t> (</a:t>
            </a:r>
            <a:r>
              <a:rPr lang="zh-TW" altLang="en-US" b="1" dirty="0" smtClean="0"/>
              <a:t>專業職能</a:t>
            </a:r>
            <a:r>
              <a:rPr lang="en-US" altLang="zh-TW" b="1" dirty="0" smtClean="0"/>
              <a:t>) </a:t>
            </a:r>
            <a:r>
              <a:rPr lang="zh-TW" altLang="en-US" b="1" dirty="0" smtClean="0"/>
              <a:t>；</a:t>
            </a:r>
            <a:r>
              <a:rPr lang="zh-TW" altLang="en-US" b="1" dirty="0" smtClean="0">
                <a:solidFill>
                  <a:srgbClr val="FF0000"/>
                </a:solidFill>
              </a:rPr>
              <a:t>也要管</a:t>
            </a:r>
            <a:r>
              <a:rPr lang="zh-TW" altLang="en-US" b="1" dirty="0" smtClean="0"/>
              <a:t>「別人的事」</a:t>
            </a:r>
            <a:r>
              <a:rPr lang="en-US" altLang="zh-TW" b="1" dirty="0" smtClean="0"/>
              <a:t> (</a:t>
            </a:r>
            <a:r>
              <a:rPr lang="zh-TW" altLang="en-US" b="1" dirty="0" smtClean="0"/>
              <a:t>助人服務工作</a:t>
            </a:r>
            <a:r>
              <a:rPr lang="en-US" altLang="zh-TW" b="1" dirty="0" smtClean="0"/>
              <a:t>) </a:t>
            </a:r>
            <a:r>
              <a:rPr lang="zh-TW" altLang="en-US" b="1" dirty="0" smtClean="0"/>
              <a:t>；</a:t>
            </a:r>
            <a:r>
              <a:rPr lang="zh-TW" altLang="en-US" b="1" dirty="0" smtClean="0">
                <a:solidFill>
                  <a:srgbClr val="FF0000"/>
                </a:solidFill>
              </a:rPr>
              <a:t>更要操心</a:t>
            </a:r>
            <a:r>
              <a:rPr lang="zh-TW" altLang="en-US" b="1" dirty="0" smtClean="0"/>
              <a:t>「老天爺的事」</a:t>
            </a:r>
            <a:r>
              <a:rPr lang="en-US" altLang="zh-TW" b="1" dirty="0" smtClean="0"/>
              <a:t>(</a:t>
            </a:r>
            <a:r>
              <a:rPr lang="zh-TW" altLang="en-US" b="1" dirty="0" smtClean="0"/>
              <a:t>穩定情緒及心理健康</a:t>
            </a:r>
            <a:r>
              <a:rPr lang="en-US" altLang="zh-TW" b="1" dirty="0" smtClean="0"/>
              <a:t>)</a:t>
            </a:r>
            <a:r>
              <a:rPr lang="zh-TW" altLang="en-US" b="1" dirty="0" smtClean="0"/>
              <a:t>？</a:t>
            </a:r>
            <a:endParaRPr lang="en-US" altLang="zh-TW" b="1" dirty="0" smtClean="0"/>
          </a:p>
          <a:p>
            <a:pPr marL="0" indent="0">
              <a:buFont typeface="Wingdings" panose="05000000000000000000" pitchFamily="2" charset="2"/>
              <a:buNone/>
              <a:defRPr/>
            </a:pPr>
            <a:r>
              <a:rPr lang="zh-TW" altLang="en-US" b="1" u="sng" dirty="0" smtClean="0">
                <a:solidFill>
                  <a:srgbClr val="FF0000"/>
                </a:solidFill>
                <a:latin typeface="標楷體" pitchFamily="65" charset="-120"/>
                <a:ea typeface="標楷體" pitchFamily="65" charset="-120"/>
              </a:rPr>
              <a:t>在法令制定上更是應具有此胸懷及素養，可以此檢驗相關法令條文內涵與決策意旨</a:t>
            </a:r>
          </a:p>
        </p:txBody>
      </p:sp>
      <p:sp>
        <p:nvSpPr>
          <p:cNvPr id="2970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400" smtClean="0"/>
              <a:t>2020/12/18</a:t>
            </a:r>
            <a:endParaRPr lang="en-US" altLang="zh-TW" sz="1400" dirty="0" smtClean="0"/>
          </a:p>
        </p:txBody>
      </p:sp>
      <p:sp>
        <p:nvSpPr>
          <p:cNvPr id="3072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6431DAA6-608D-4349-B682-407BBDD90FCE}" type="slidenum">
              <a:rPr lang="en-US" altLang="zh-TW" sz="1400"/>
              <a:pPr eaLnBrk="1" hangingPunct="1">
                <a:spcBef>
                  <a:spcPct val="0"/>
                </a:spcBef>
                <a:buClrTx/>
                <a:buSzTx/>
                <a:buFontTx/>
                <a:buNone/>
              </a:pPr>
              <a:t>29</a:t>
            </a:fld>
            <a:endParaRPr lang="en-US" altLang="zh-TW" sz="1400"/>
          </a:p>
        </p:txBody>
      </p:sp>
      <p:sp>
        <p:nvSpPr>
          <p:cNvPr id="191492" name="Rectangle 4"/>
          <p:cNvSpPr>
            <a:spLocks noGrp="1" noChangeArrowheads="1"/>
          </p:cNvSpPr>
          <p:nvPr>
            <p:ph type="ctrTitle" idx="4294967295"/>
          </p:nvPr>
        </p:nvSpPr>
        <p:spPr>
          <a:xfrm>
            <a:off x="0" y="-19050"/>
            <a:ext cx="9144000" cy="504825"/>
          </a:xfrm>
        </p:spPr>
        <p:txBody>
          <a:bodyPr anchor="b"/>
          <a:lstStyle/>
          <a:p>
            <a:pPr eaLnBrk="1" hangingPunct="1">
              <a:defRPr/>
            </a:pPr>
            <a:r>
              <a:rPr lang="zh-TW" altLang="en-US" sz="3200" u="sng" dirty="0" smtClean="0">
                <a:solidFill>
                  <a:srgbClr val="FF0000"/>
                </a:solidFill>
                <a:effectLst>
                  <a:outerShdw blurRad="38100" dist="38100" dir="2700000" algn="tl">
                    <a:srgbClr val="000000"/>
                  </a:outerShdw>
                </a:effectLst>
                <a:latin typeface="標楷體" pitchFamily="65" charset="-120"/>
                <a:ea typeface="標楷體" pitchFamily="65" charset="-120"/>
              </a:rPr>
              <a:t>參考資料</a:t>
            </a:r>
          </a:p>
        </p:txBody>
      </p:sp>
      <p:sp>
        <p:nvSpPr>
          <p:cNvPr id="450564" name="Rectangle 5"/>
          <p:cNvSpPr>
            <a:spLocks noGrp="1" noChangeArrowheads="1"/>
          </p:cNvSpPr>
          <p:nvPr>
            <p:ph type="subTitle" idx="4294967295"/>
          </p:nvPr>
        </p:nvSpPr>
        <p:spPr>
          <a:xfrm>
            <a:off x="0" y="692150"/>
            <a:ext cx="9144000" cy="6165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defRPr/>
            </a:pPr>
            <a:r>
              <a:rPr lang="zh-TW" altLang="zh-TW" sz="2000" b="1" dirty="0" smtClean="0"/>
              <a:t>李庚霈</a:t>
            </a:r>
            <a:r>
              <a:rPr lang="en-US" altLang="zh-TW" sz="2000" b="1" dirty="0">
                <a:effectLst/>
              </a:rPr>
              <a:t>(</a:t>
            </a:r>
            <a:r>
              <a:rPr lang="zh-TW" altLang="zh-TW" sz="2000" b="1" dirty="0" smtClean="0">
                <a:effectLst/>
              </a:rPr>
              <a:t>民</a:t>
            </a:r>
            <a:r>
              <a:rPr lang="en-US" altLang="zh-TW" sz="2000" b="1" dirty="0" smtClean="0">
                <a:effectLst/>
              </a:rPr>
              <a:t>90)</a:t>
            </a:r>
            <a:r>
              <a:rPr lang="zh-TW" altLang="zh-TW" sz="2000" b="1" dirty="0" smtClean="0">
                <a:effectLst/>
              </a:rPr>
              <a:t>，《</a:t>
            </a:r>
            <a:r>
              <a:rPr lang="zh-TW" altLang="zh-TW" sz="2000" b="1" dirty="0" smtClean="0"/>
              <a:t>工業社會學</a:t>
            </a:r>
            <a:r>
              <a:rPr lang="zh-TW" altLang="zh-TW" sz="2000" b="1" dirty="0" smtClean="0">
                <a:effectLst/>
              </a:rPr>
              <a:t>》 </a:t>
            </a:r>
            <a:r>
              <a:rPr lang="zh-TW" altLang="zh-TW" sz="2000" b="1" dirty="0" smtClean="0"/>
              <a:t>，</a:t>
            </a:r>
            <a:r>
              <a:rPr lang="zh-TW" altLang="en-US" sz="2000" b="1" dirty="0" smtClean="0">
                <a:effectLst/>
              </a:rPr>
              <a:t>新</a:t>
            </a:r>
            <a:r>
              <a:rPr lang="zh-TW" altLang="zh-TW" sz="2000" b="1" dirty="0" smtClean="0">
                <a:effectLst/>
              </a:rPr>
              <a:t>北市</a:t>
            </a:r>
            <a:r>
              <a:rPr lang="zh-TW" altLang="en-US" sz="2000" b="1" dirty="0">
                <a:effectLst/>
              </a:rPr>
              <a:t>：</a:t>
            </a:r>
            <a:r>
              <a:rPr lang="zh-TW" altLang="zh-TW" sz="2000" b="1" dirty="0" smtClean="0"/>
              <a:t>國立空中大學。</a:t>
            </a:r>
          </a:p>
          <a:p>
            <a:pPr marL="0" indent="0">
              <a:defRPr/>
            </a:pPr>
            <a:r>
              <a:rPr lang="zh-TW" altLang="zh-TW" sz="2000" b="1" dirty="0"/>
              <a:t>李庚霈</a:t>
            </a:r>
            <a:r>
              <a:rPr lang="en-US" altLang="zh-TW" sz="2000" b="1" dirty="0">
                <a:effectLst/>
              </a:rPr>
              <a:t>(</a:t>
            </a:r>
            <a:r>
              <a:rPr lang="zh-TW" altLang="zh-TW" sz="2000" b="1" dirty="0">
                <a:effectLst/>
              </a:rPr>
              <a:t>民</a:t>
            </a:r>
            <a:r>
              <a:rPr lang="en-US" altLang="zh-TW" sz="2000" b="1" dirty="0">
                <a:effectLst/>
              </a:rPr>
              <a:t>94)</a:t>
            </a:r>
            <a:r>
              <a:rPr lang="zh-TW" altLang="zh-TW" sz="2000" b="1" dirty="0">
                <a:effectLst/>
              </a:rPr>
              <a:t>，《</a:t>
            </a:r>
            <a:r>
              <a:rPr lang="zh-TW" altLang="zh-TW" sz="2000" b="1" dirty="0"/>
              <a:t>犯罪少年職業輔導</a:t>
            </a:r>
            <a:r>
              <a:rPr lang="zh-TW" altLang="zh-TW" sz="2000" b="1" dirty="0">
                <a:effectLst/>
              </a:rPr>
              <a:t>》 </a:t>
            </a:r>
            <a:r>
              <a:rPr lang="zh-TW" altLang="zh-TW" sz="2000" b="1" dirty="0"/>
              <a:t>，</a:t>
            </a:r>
            <a:r>
              <a:rPr lang="zh-TW" altLang="en-US" sz="2000" b="1" dirty="0">
                <a:effectLst/>
              </a:rPr>
              <a:t>臺</a:t>
            </a:r>
            <a:r>
              <a:rPr lang="zh-TW" altLang="zh-TW" sz="2000" b="1" dirty="0">
                <a:effectLst/>
              </a:rPr>
              <a:t>北市</a:t>
            </a:r>
            <a:r>
              <a:rPr lang="zh-TW" altLang="en-US" sz="2000" b="1" dirty="0">
                <a:effectLst/>
              </a:rPr>
              <a:t>：</a:t>
            </a:r>
            <a:r>
              <a:rPr lang="zh-TW" altLang="zh-TW" sz="2000" b="1" dirty="0"/>
              <a:t>揚智</a:t>
            </a:r>
            <a:r>
              <a:rPr lang="zh-TW" altLang="en-US" sz="2000" b="1" dirty="0"/>
              <a:t>圖書公司。</a:t>
            </a:r>
            <a:endParaRPr lang="en-US" altLang="zh-TW" sz="2000" b="1" dirty="0"/>
          </a:p>
          <a:p>
            <a:pPr marL="0" indent="0">
              <a:defRPr/>
            </a:pPr>
            <a:r>
              <a:rPr lang="zh-TW" altLang="zh-TW" sz="2000" b="1" dirty="0" smtClean="0"/>
              <a:t>李庚霈</a:t>
            </a:r>
            <a:r>
              <a:rPr lang="en-US" altLang="zh-TW" sz="2000" b="1" dirty="0">
                <a:effectLst/>
              </a:rPr>
              <a:t>(</a:t>
            </a:r>
            <a:r>
              <a:rPr lang="zh-TW" altLang="zh-TW" sz="2000" b="1" dirty="0" smtClean="0">
                <a:effectLst/>
              </a:rPr>
              <a:t>民</a:t>
            </a:r>
            <a:r>
              <a:rPr lang="en-US" altLang="zh-TW" sz="2000" b="1" dirty="0" smtClean="0">
                <a:effectLst/>
              </a:rPr>
              <a:t>104)</a:t>
            </a:r>
            <a:r>
              <a:rPr lang="zh-TW" altLang="zh-TW" sz="2000" b="1" dirty="0" smtClean="0">
                <a:effectLst/>
              </a:rPr>
              <a:t>，《</a:t>
            </a:r>
            <a:r>
              <a:rPr lang="zh-TW" altLang="zh-TW" sz="2000" b="1" dirty="0" smtClean="0"/>
              <a:t>兒童</a:t>
            </a:r>
            <a:r>
              <a:rPr lang="zh-TW" altLang="en-US" sz="2000" b="1" dirty="0" smtClean="0"/>
              <a:t>及少年</a:t>
            </a:r>
            <a:r>
              <a:rPr lang="zh-TW" altLang="zh-TW" sz="2000" b="1" dirty="0" smtClean="0"/>
              <a:t>福利概論</a:t>
            </a:r>
            <a:r>
              <a:rPr lang="zh-TW" altLang="zh-TW" sz="2000" b="1" dirty="0" smtClean="0">
                <a:effectLst/>
              </a:rPr>
              <a:t>》 </a:t>
            </a:r>
            <a:r>
              <a:rPr lang="zh-TW" altLang="zh-TW" sz="2000" b="1" dirty="0" smtClean="0"/>
              <a:t>，</a:t>
            </a:r>
            <a:r>
              <a:rPr lang="zh-TW" altLang="en-US" sz="2000" b="1" dirty="0">
                <a:effectLst/>
              </a:rPr>
              <a:t>臺</a:t>
            </a:r>
            <a:r>
              <a:rPr lang="zh-TW" altLang="zh-TW" sz="2000" b="1" dirty="0">
                <a:effectLst/>
              </a:rPr>
              <a:t>北市</a:t>
            </a:r>
            <a:r>
              <a:rPr lang="zh-TW" altLang="en-US" sz="2000" b="1" dirty="0">
                <a:effectLst/>
              </a:rPr>
              <a:t>：</a:t>
            </a:r>
            <a:r>
              <a:rPr lang="zh-TW" altLang="zh-TW" sz="2000" b="1" dirty="0" smtClean="0"/>
              <a:t>保成出版社。</a:t>
            </a:r>
            <a:endParaRPr lang="en-US" altLang="zh-TW" sz="2000" b="1" dirty="0" smtClean="0"/>
          </a:p>
          <a:p>
            <a:pPr marL="0" indent="0">
              <a:defRPr/>
            </a:pPr>
            <a:r>
              <a:rPr lang="zh-TW" altLang="zh-TW" sz="2000" b="1" dirty="0" smtClean="0"/>
              <a:t>李</a:t>
            </a:r>
            <a:r>
              <a:rPr lang="zh-TW" altLang="zh-TW" sz="2000" b="1" dirty="0"/>
              <a:t>庚霈</a:t>
            </a:r>
            <a:r>
              <a:rPr lang="en-US" altLang="zh-TW" sz="2000" b="1" dirty="0">
                <a:effectLst/>
              </a:rPr>
              <a:t>(</a:t>
            </a:r>
            <a:r>
              <a:rPr lang="zh-TW" altLang="zh-TW" sz="2000" b="1" dirty="0">
                <a:effectLst/>
              </a:rPr>
              <a:t>民</a:t>
            </a:r>
            <a:r>
              <a:rPr lang="en-US" altLang="zh-TW" sz="2000" b="1" dirty="0">
                <a:effectLst/>
              </a:rPr>
              <a:t>104)</a:t>
            </a:r>
            <a:r>
              <a:rPr lang="zh-TW" altLang="zh-TW" sz="2000" b="1" dirty="0">
                <a:effectLst/>
              </a:rPr>
              <a:t>，《</a:t>
            </a:r>
            <a:r>
              <a:rPr lang="zh-TW" altLang="zh-TW" sz="2000" b="1" dirty="0"/>
              <a:t>就業安全理論與實務</a:t>
            </a:r>
            <a:r>
              <a:rPr lang="zh-TW" altLang="zh-TW" sz="2000" b="1" dirty="0">
                <a:effectLst/>
              </a:rPr>
              <a:t>》 </a:t>
            </a:r>
            <a:r>
              <a:rPr lang="zh-TW" altLang="zh-TW" sz="2000" b="1" dirty="0"/>
              <a:t>，</a:t>
            </a:r>
            <a:r>
              <a:rPr lang="zh-TW" altLang="en-US" sz="2000" b="1" dirty="0">
                <a:effectLst/>
              </a:rPr>
              <a:t>臺</a:t>
            </a:r>
            <a:r>
              <a:rPr lang="zh-TW" altLang="zh-TW" sz="2000" b="1" dirty="0">
                <a:effectLst/>
              </a:rPr>
              <a:t>北市</a:t>
            </a:r>
            <a:r>
              <a:rPr lang="zh-TW" altLang="en-US" sz="2000" b="1" dirty="0">
                <a:effectLst/>
              </a:rPr>
              <a:t>：</a:t>
            </a:r>
            <a:r>
              <a:rPr lang="zh-TW" altLang="zh-TW" sz="2000" b="1" dirty="0"/>
              <a:t>揚智</a:t>
            </a:r>
            <a:r>
              <a:rPr lang="zh-TW" altLang="en-US" sz="2000" b="1" dirty="0"/>
              <a:t>圖書公司。</a:t>
            </a:r>
            <a:endParaRPr lang="zh-TW" altLang="zh-TW" sz="2000" b="1" dirty="0"/>
          </a:p>
          <a:p>
            <a:pPr marL="0" indent="0">
              <a:defRPr/>
            </a:pPr>
            <a:r>
              <a:rPr lang="zh-TW" altLang="zh-TW" sz="2000" b="1" dirty="0" smtClean="0">
                <a:effectLst/>
              </a:rPr>
              <a:t>周震歐</a:t>
            </a:r>
            <a:r>
              <a:rPr lang="en-US" altLang="zh-TW" sz="2000" b="1" dirty="0" smtClean="0">
                <a:effectLst/>
              </a:rPr>
              <a:t>(</a:t>
            </a:r>
            <a:r>
              <a:rPr lang="zh-TW" altLang="zh-TW" sz="2000" b="1" dirty="0" smtClean="0">
                <a:effectLst/>
              </a:rPr>
              <a:t>民</a:t>
            </a:r>
            <a:r>
              <a:rPr lang="en-US" altLang="zh-TW" sz="2000" b="1" dirty="0" smtClean="0">
                <a:effectLst/>
              </a:rPr>
              <a:t>76)</a:t>
            </a:r>
            <a:r>
              <a:rPr lang="zh-TW" altLang="zh-TW" sz="2000" b="1" dirty="0" smtClean="0">
                <a:effectLst/>
              </a:rPr>
              <a:t>，《犯罪心理學》，自印。</a:t>
            </a:r>
            <a:endParaRPr lang="en-US" altLang="zh-TW" sz="2000" b="1" dirty="0" smtClean="0">
              <a:effectLst/>
            </a:endParaRPr>
          </a:p>
          <a:p>
            <a:pPr marL="0" indent="0">
              <a:defRPr/>
            </a:pPr>
            <a:r>
              <a:rPr lang="zh-TW" altLang="en-US" sz="2000" b="1" dirty="0" smtClean="0"/>
              <a:t>法務部</a:t>
            </a:r>
            <a:r>
              <a:rPr lang="en-US" altLang="zh-TW" sz="2000" b="1" dirty="0" smtClean="0">
                <a:effectLst/>
              </a:rPr>
              <a:t>(</a:t>
            </a:r>
            <a:r>
              <a:rPr lang="zh-TW" altLang="zh-TW" sz="2000" b="1" dirty="0" smtClean="0">
                <a:effectLst/>
              </a:rPr>
              <a:t>民</a:t>
            </a:r>
            <a:r>
              <a:rPr lang="en-US" altLang="zh-TW" sz="2000" b="1" dirty="0" smtClean="0">
                <a:effectLst/>
              </a:rPr>
              <a:t>109)</a:t>
            </a:r>
            <a:r>
              <a:rPr lang="zh-TW" altLang="zh-TW" sz="2000" b="1" dirty="0" smtClean="0">
                <a:effectLst/>
              </a:rPr>
              <a:t>，《 </a:t>
            </a:r>
            <a:r>
              <a:rPr lang="zh-TW" altLang="zh-TW" sz="2000" b="1" dirty="0" smtClean="0"/>
              <a:t>全國法規資料庫</a:t>
            </a:r>
            <a:r>
              <a:rPr lang="zh-TW" altLang="zh-TW" sz="2000" b="1" dirty="0" smtClean="0">
                <a:effectLst/>
              </a:rPr>
              <a:t>》 </a:t>
            </a:r>
            <a:r>
              <a:rPr lang="zh-TW" altLang="en-US" sz="2000" b="1" dirty="0" smtClean="0"/>
              <a:t>及統計處資料。</a:t>
            </a:r>
            <a:r>
              <a:rPr lang="zh-TW" altLang="en-US" sz="2000" b="1" dirty="0" smtClean="0">
                <a:effectLst/>
              </a:rPr>
              <a:t>臺</a:t>
            </a:r>
            <a:r>
              <a:rPr lang="zh-TW" altLang="zh-TW" sz="2000" b="1" dirty="0" smtClean="0">
                <a:effectLst/>
              </a:rPr>
              <a:t>北市</a:t>
            </a:r>
            <a:r>
              <a:rPr lang="zh-TW" altLang="en-US" sz="2000" b="1" dirty="0" smtClean="0">
                <a:effectLst/>
              </a:rPr>
              <a:t>。</a:t>
            </a:r>
            <a:endParaRPr lang="zh-TW" altLang="zh-TW" sz="2000" b="1" dirty="0" smtClean="0"/>
          </a:p>
          <a:p>
            <a:pPr marL="0" indent="0">
              <a:defRPr/>
            </a:pPr>
            <a:r>
              <a:rPr lang="zh-TW" altLang="zh-TW" sz="2000" b="1" dirty="0"/>
              <a:t>勞動部及所屬機關相關網站資料</a:t>
            </a:r>
            <a:r>
              <a:rPr lang="en-US" altLang="zh-TW" sz="2000" b="1" dirty="0">
                <a:effectLst/>
              </a:rPr>
              <a:t>(</a:t>
            </a:r>
            <a:r>
              <a:rPr lang="zh-TW" altLang="zh-TW" sz="2000" b="1" dirty="0">
                <a:effectLst/>
              </a:rPr>
              <a:t>民</a:t>
            </a:r>
            <a:r>
              <a:rPr lang="en-US" altLang="zh-TW" sz="2000" b="1" dirty="0">
                <a:effectLst/>
              </a:rPr>
              <a:t>109)</a:t>
            </a:r>
            <a:r>
              <a:rPr lang="zh-TW" altLang="en-US" sz="2000" b="1" dirty="0">
                <a:effectLst/>
              </a:rPr>
              <a:t>。臺</a:t>
            </a:r>
            <a:r>
              <a:rPr lang="zh-TW" altLang="zh-TW" sz="2000" b="1" dirty="0">
                <a:effectLst/>
              </a:rPr>
              <a:t>北市</a:t>
            </a:r>
            <a:r>
              <a:rPr lang="zh-TW" altLang="en-US" sz="2000" b="1" dirty="0">
                <a:effectLst/>
              </a:rPr>
              <a:t>。</a:t>
            </a:r>
            <a:endParaRPr lang="zh-TW" altLang="zh-TW" sz="2000" b="1" dirty="0"/>
          </a:p>
          <a:p>
            <a:pPr marL="0" indent="0">
              <a:defRPr/>
            </a:pPr>
            <a:r>
              <a:rPr lang="zh-TW" altLang="zh-TW" sz="2000" b="1" dirty="0"/>
              <a:t>勞動部</a:t>
            </a:r>
            <a:r>
              <a:rPr lang="en-US" altLang="zh-TW" sz="2000" b="1" dirty="0">
                <a:effectLst/>
              </a:rPr>
              <a:t>(</a:t>
            </a:r>
            <a:r>
              <a:rPr lang="zh-TW" altLang="zh-TW" sz="2000" b="1" dirty="0">
                <a:effectLst/>
              </a:rPr>
              <a:t>民</a:t>
            </a:r>
            <a:r>
              <a:rPr lang="en-US" altLang="zh-TW" sz="2000" b="1" dirty="0">
                <a:effectLst/>
              </a:rPr>
              <a:t>109)</a:t>
            </a:r>
            <a:r>
              <a:rPr lang="zh-TW" altLang="zh-TW" sz="2000" b="1" dirty="0">
                <a:effectLst/>
              </a:rPr>
              <a:t>，《</a:t>
            </a:r>
            <a:r>
              <a:rPr lang="zh-TW" altLang="zh-TW" sz="2000" b="1" dirty="0"/>
              <a:t>勞動及就業促進相關法令彙編</a:t>
            </a:r>
            <a:r>
              <a:rPr lang="zh-TW" altLang="zh-TW" sz="2000" b="1" dirty="0">
                <a:effectLst/>
              </a:rPr>
              <a:t>》</a:t>
            </a:r>
            <a:r>
              <a:rPr lang="zh-TW" altLang="en-US" sz="2000" b="1" dirty="0">
                <a:effectLst/>
              </a:rPr>
              <a:t>。臺</a:t>
            </a:r>
            <a:r>
              <a:rPr lang="zh-TW" altLang="zh-TW" sz="2000" b="1" dirty="0">
                <a:effectLst/>
              </a:rPr>
              <a:t>北市</a:t>
            </a:r>
            <a:r>
              <a:rPr lang="zh-TW" altLang="en-US" sz="2000" b="1" dirty="0">
                <a:effectLst/>
              </a:rPr>
              <a:t>。</a:t>
            </a:r>
            <a:endParaRPr lang="zh-TW" altLang="zh-TW" sz="2000" b="1" dirty="0"/>
          </a:p>
          <a:p>
            <a:pPr marL="0" indent="0">
              <a:defRPr/>
            </a:pPr>
            <a:r>
              <a:rPr lang="zh-TW" altLang="en-US" sz="2000" b="1" dirty="0"/>
              <a:t>勞動力發展署</a:t>
            </a:r>
            <a:r>
              <a:rPr lang="en-US" altLang="zh-TW" sz="2000" b="1" dirty="0">
                <a:effectLst/>
              </a:rPr>
              <a:t>(</a:t>
            </a:r>
            <a:r>
              <a:rPr lang="zh-TW" altLang="zh-TW" sz="2000" b="1" dirty="0">
                <a:effectLst/>
              </a:rPr>
              <a:t>民</a:t>
            </a:r>
            <a:r>
              <a:rPr lang="en-US" altLang="zh-TW" sz="2000" b="1" dirty="0">
                <a:effectLst/>
              </a:rPr>
              <a:t>109)</a:t>
            </a:r>
            <a:r>
              <a:rPr lang="zh-TW" altLang="zh-TW" sz="2000" b="1" dirty="0">
                <a:effectLst/>
              </a:rPr>
              <a:t>，《</a:t>
            </a:r>
            <a:r>
              <a:rPr lang="zh-TW" altLang="zh-TW" sz="2000" b="1" dirty="0"/>
              <a:t>就業安全辭典</a:t>
            </a:r>
            <a:r>
              <a:rPr lang="zh-TW" altLang="zh-TW" sz="2000" b="1" dirty="0">
                <a:effectLst/>
              </a:rPr>
              <a:t>》</a:t>
            </a:r>
            <a:r>
              <a:rPr lang="zh-TW" altLang="en-US" sz="2000" b="1" dirty="0">
                <a:effectLst/>
              </a:rPr>
              <a:t>。臺</a:t>
            </a:r>
            <a:r>
              <a:rPr lang="zh-TW" altLang="zh-TW" sz="2000" b="1" dirty="0">
                <a:effectLst/>
              </a:rPr>
              <a:t>北市</a:t>
            </a:r>
            <a:r>
              <a:rPr lang="zh-TW" altLang="en-US" sz="2000" b="1" dirty="0">
                <a:effectLst/>
              </a:rPr>
              <a:t>。</a:t>
            </a:r>
            <a:endParaRPr lang="zh-TW" altLang="zh-TW" sz="2000" b="1" dirty="0"/>
          </a:p>
          <a:p>
            <a:pPr marL="0" indent="0">
              <a:defRPr/>
            </a:pPr>
            <a:r>
              <a:rPr lang="zh-TW" altLang="en-US" sz="2000" b="1" dirty="0"/>
              <a:t>勞動力發展署</a:t>
            </a:r>
            <a:r>
              <a:rPr lang="en-US" altLang="zh-TW" sz="2000" b="1" dirty="0">
                <a:effectLst/>
              </a:rPr>
              <a:t>(</a:t>
            </a:r>
            <a:r>
              <a:rPr lang="zh-TW" altLang="zh-TW" sz="2000" b="1" dirty="0">
                <a:effectLst/>
              </a:rPr>
              <a:t>民</a:t>
            </a:r>
            <a:r>
              <a:rPr lang="en-US" altLang="zh-TW" sz="2000" b="1" dirty="0">
                <a:effectLst/>
              </a:rPr>
              <a:t>109)</a:t>
            </a:r>
            <a:r>
              <a:rPr lang="zh-TW" altLang="zh-TW" sz="2000" b="1" dirty="0">
                <a:effectLst/>
              </a:rPr>
              <a:t>，《</a:t>
            </a:r>
            <a:r>
              <a:rPr lang="zh-TW" altLang="zh-TW" sz="2000" b="1" dirty="0"/>
              <a:t>中華民國職業分類典</a:t>
            </a:r>
            <a:r>
              <a:rPr lang="zh-TW" altLang="zh-TW" sz="2000" b="1" dirty="0">
                <a:effectLst/>
              </a:rPr>
              <a:t>》</a:t>
            </a:r>
            <a:r>
              <a:rPr lang="zh-TW" altLang="en-US" sz="2000" b="1" dirty="0">
                <a:effectLst/>
              </a:rPr>
              <a:t>。臺</a:t>
            </a:r>
            <a:r>
              <a:rPr lang="zh-TW" altLang="zh-TW" sz="2000" b="1" dirty="0">
                <a:effectLst/>
              </a:rPr>
              <a:t>北市</a:t>
            </a:r>
            <a:r>
              <a:rPr lang="zh-TW" altLang="en-US" sz="2000" b="1" dirty="0" smtClean="0">
                <a:effectLst/>
              </a:rPr>
              <a:t>。</a:t>
            </a:r>
            <a:endParaRPr lang="en-US" altLang="zh-TW" sz="2000" b="1" dirty="0" smtClean="0">
              <a:effectLst/>
            </a:endParaRPr>
          </a:p>
          <a:p>
            <a:pPr marL="0" indent="0">
              <a:defRPr/>
            </a:pPr>
            <a:r>
              <a:rPr lang="zh-TW" altLang="zh-TW" sz="2000" b="1" dirty="0">
                <a:effectLst/>
              </a:rPr>
              <a:t>張華葆</a:t>
            </a:r>
            <a:r>
              <a:rPr lang="en-US" altLang="zh-TW" sz="2000" b="1" dirty="0">
                <a:effectLst/>
              </a:rPr>
              <a:t>(</a:t>
            </a:r>
            <a:r>
              <a:rPr lang="zh-TW" altLang="zh-TW" sz="2000" b="1" dirty="0">
                <a:effectLst/>
              </a:rPr>
              <a:t>民</a:t>
            </a:r>
            <a:r>
              <a:rPr lang="en-US" altLang="zh-TW" sz="2000" b="1" dirty="0">
                <a:effectLst/>
              </a:rPr>
              <a:t>78</a:t>
            </a:r>
            <a:r>
              <a:rPr lang="zh-TW" altLang="zh-TW" sz="2000" b="1" dirty="0">
                <a:effectLst/>
              </a:rPr>
              <a:t>）</a:t>
            </a:r>
            <a:r>
              <a:rPr lang="zh-TW" altLang="en-US" sz="2000" b="1" dirty="0">
                <a:effectLst/>
              </a:rPr>
              <a:t>，</a:t>
            </a:r>
            <a:r>
              <a:rPr lang="zh-TW" altLang="zh-TW" sz="2000" b="1" dirty="0">
                <a:effectLst/>
              </a:rPr>
              <a:t>《 少年犯罪預防及矯治 》 。</a:t>
            </a:r>
            <a:r>
              <a:rPr lang="zh-TW" altLang="en-US" sz="2000" b="1" dirty="0">
                <a:effectLst/>
              </a:rPr>
              <a:t>臺</a:t>
            </a:r>
            <a:r>
              <a:rPr lang="zh-TW" altLang="zh-TW" sz="2000" b="1" dirty="0">
                <a:effectLst/>
              </a:rPr>
              <a:t>北市</a:t>
            </a:r>
            <a:r>
              <a:rPr lang="zh-TW" altLang="en-US" sz="2000" b="1" dirty="0">
                <a:effectLst/>
              </a:rPr>
              <a:t>：</a:t>
            </a:r>
            <a:r>
              <a:rPr lang="zh-TW" altLang="zh-TW" sz="2000" b="1" dirty="0">
                <a:effectLst/>
              </a:rPr>
              <a:t>三民出版社。</a:t>
            </a:r>
            <a:endParaRPr lang="en-US" altLang="zh-TW" sz="2000" b="1" dirty="0">
              <a:effectLst/>
            </a:endParaRPr>
          </a:p>
          <a:p>
            <a:pPr marL="0" indent="0">
              <a:defRPr/>
            </a:pPr>
            <a:r>
              <a:rPr lang="zh-TW" altLang="en-US" sz="2000" b="1" dirty="0" smtClean="0">
                <a:effectLst/>
              </a:rPr>
              <a:t>鄭瑞隆</a:t>
            </a:r>
            <a:r>
              <a:rPr lang="en-US" altLang="zh-TW" sz="2000" b="1" dirty="0" smtClean="0">
                <a:effectLst/>
              </a:rPr>
              <a:t>(</a:t>
            </a:r>
            <a:r>
              <a:rPr lang="zh-TW" altLang="zh-TW" sz="2000" b="1" dirty="0" smtClean="0">
                <a:effectLst/>
              </a:rPr>
              <a:t>民</a:t>
            </a:r>
            <a:r>
              <a:rPr lang="en-US" altLang="zh-TW" sz="2000" b="1" dirty="0" smtClean="0">
                <a:effectLst/>
              </a:rPr>
              <a:t>109)</a:t>
            </a:r>
            <a:r>
              <a:rPr lang="zh-TW" altLang="zh-TW" sz="2000" b="1" dirty="0" smtClean="0">
                <a:effectLst/>
              </a:rPr>
              <a:t>，《</a:t>
            </a:r>
            <a:r>
              <a:rPr lang="zh-TW" altLang="en-US" sz="2000" b="1" dirty="0" smtClean="0">
                <a:effectLst/>
              </a:rPr>
              <a:t>家庭支持服務</a:t>
            </a:r>
            <a:r>
              <a:rPr lang="zh-TW" altLang="zh-TW" sz="2000" b="1" dirty="0" smtClean="0">
                <a:effectLst/>
              </a:rPr>
              <a:t>》，</a:t>
            </a:r>
            <a:r>
              <a:rPr lang="zh-TW" altLang="en-US" sz="2000" b="1" dirty="0">
                <a:effectLst/>
              </a:rPr>
              <a:t>新</a:t>
            </a:r>
            <a:r>
              <a:rPr lang="zh-TW" altLang="zh-TW" sz="2000" b="1" dirty="0">
                <a:effectLst/>
              </a:rPr>
              <a:t>北市</a:t>
            </a:r>
            <a:r>
              <a:rPr lang="zh-TW" altLang="en-US" sz="2000" b="1" dirty="0">
                <a:effectLst/>
              </a:rPr>
              <a:t>：</a:t>
            </a:r>
            <a:r>
              <a:rPr lang="zh-TW" altLang="zh-TW" sz="2000" b="1" dirty="0" smtClean="0"/>
              <a:t>國立空中大學</a:t>
            </a:r>
            <a:r>
              <a:rPr lang="zh-TW" altLang="zh-TW" sz="2000" b="1" dirty="0" smtClean="0">
                <a:effectLst/>
              </a:rPr>
              <a:t>。</a:t>
            </a:r>
            <a:endParaRPr lang="en-US" altLang="zh-TW" sz="2000" b="1" dirty="0" smtClean="0">
              <a:effectLst/>
            </a:endParaRPr>
          </a:p>
          <a:p>
            <a:pPr marL="0" indent="0">
              <a:defRPr/>
            </a:pPr>
            <a:r>
              <a:rPr lang="zh-TW" altLang="en-US" sz="2000" b="1" dirty="0" smtClean="0">
                <a:effectLst/>
              </a:rPr>
              <a:t>馮燕</a:t>
            </a:r>
            <a:r>
              <a:rPr lang="en-US" altLang="zh-TW" sz="2000" b="1" dirty="0" smtClean="0">
                <a:effectLst/>
              </a:rPr>
              <a:t>(</a:t>
            </a:r>
            <a:r>
              <a:rPr lang="zh-TW" altLang="zh-TW" sz="2000" b="1" dirty="0" smtClean="0">
                <a:effectLst/>
              </a:rPr>
              <a:t>民</a:t>
            </a:r>
            <a:r>
              <a:rPr lang="en-US" altLang="zh-TW" sz="2000" b="1" dirty="0" smtClean="0">
                <a:effectLst/>
              </a:rPr>
              <a:t>104)</a:t>
            </a:r>
            <a:r>
              <a:rPr lang="zh-TW" altLang="zh-TW" sz="2000" b="1" dirty="0" smtClean="0">
                <a:effectLst/>
              </a:rPr>
              <a:t>，《</a:t>
            </a:r>
            <a:r>
              <a:rPr lang="zh-TW" altLang="en-US" sz="2000" b="1" dirty="0" smtClean="0">
                <a:effectLst/>
              </a:rPr>
              <a:t>兒童及少年福利</a:t>
            </a:r>
            <a:r>
              <a:rPr lang="zh-TW" altLang="zh-TW" sz="2000" b="1" dirty="0" smtClean="0">
                <a:effectLst/>
              </a:rPr>
              <a:t>》，</a:t>
            </a:r>
            <a:r>
              <a:rPr lang="zh-TW" altLang="en-US" sz="2000" b="1" dirty="0">
                <a:effectLst/>
              </a:rPr>
              <a:t>新</a:t>
            </a:r>
            <a:r>
              <a:rPr lang="zh-TW" altLang="zh-TW" sz="2000" b="1" dirty="0">
                <a:effectLst/>
              </a:rPr>
              <a:t>北市</a:t>
            </a:r>
            <a:r>
              <a:rPr lang="zh-TW" altLang="en-US" sz="2000" b="1" dirty="0">
                <a:effectLst/>
              </a:rPr>
              <a:t>：</a:t>
            </a:r>
            <a:r>
              <a:rPr lang="zh-TW" altLang="zh-TW" sz="2000" b="1" dirty="0" smtClean="0"/>
              <a:t>國立空中大學</a:t>
            </a:r>
            <a:r>
              <a:rPr lang="zh-TW" altLang="zh-TW" sz="2000" b="1" dirty="0" smtClean="0">
                <a:effectLst/>
              </a:rPr>
              <a:t>。</a:t>
            </a:r>
            <a:endParaRPr lang="en-US" altLang="zh-TW" sz="2000" b="1" dirty="0" smtClean="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88913"/>
            <a:ext cx="9144000" cy="576262"/>
          </a:xfrm>
        </p:spPr>
        <p:txBody>
          <a:bodyPr/>
          <a:lstStyle/>
          <a:p>
            <a:pPr eaLnBrk="1" hangingPunct="1">
              <a:defRPr/>
            </a:pPr>
            <a:r>
              <a:rPr lang="zh-TW" altLang="zh-TW" sz="3200" u="sng" dirty="0">
                <a:solidFill>
                  <a:srgbClr val="FF0000"/>
                </a:solidFill>
                <a:latin typeface="標楷體" panose="03000509000000000000" pitchFamily="65" charset="-120"/>
                <a:ea typeface="標楷體" panose="03000509000000000000" pitchFamily="65" charset="-120"/>
              </a:rPr>
              <a:t>犯罪少年就業輔導策略─家庭支持系統的展現</a:t>
            </a:r>
            <a:endParaRPr lang="en-US" altLang="zh-TW" sz="3200" u="sng" dirty="0">
              <a:solidFill>
                <a:srgbClr val="FF0000"/>
              </a:solidFill>
              <a:latin typeface="標楷體" pitchFamily="65" charset="-120"/>
              <a:ea typeface="標楷體" pitchFamily="65" charset="-120"/>
            </a:endParaRPr>
          </a:p>
        </p:txBody>
      </p:sp>
      <p:sp>
        <p:nvSpPr>
          <p:cNvPr id="52227" name="Rectangle 3"/>
          <p:cNvSpPr>
            <a:spLocks noGrp="1" noChangeArrowheads="1"/>
          </p:cNvSpPr>
          <p:nvPr>
            <p:ph type="body" idx="1"/>
          </p:nvPr>
        </p:nvSpPr>
        <p:spPr>
          <a:xfrm>
            <a:off x="0" y="836613"/>
            <a:ext cx="9144000" cy="6021387"/>
          </a:xfrm>
        </p:spPr>
        <p:txBody>
          <a:bodyPr/>
          <a:lstStyle/>
          <a:p>
            <a:pPr>
              <a:defRPr/>
            </a:pPr>
            <a:r>
              <a:rPr lang="zh-TW" altLang="en-US" sz="3600" b="1" dirty="0" smtClean="0">
                <a:latin typeface="標楷體" panose="03000509000000000000" pitchFamily="65" charset="-120"/>
                <a:ea typeface="標楷體" panose="03000509000000000000" pitchFamily="65" charset="-120"/>
              </a:rPr>
              <a:t>大綱</a:t>
            </a:r>
            <a:endParaRPr lang="en-US" altLang="zh-TW" sz="3600" b="1" dirty="0" smtClean="0">
              <a:latin typeface="標楷體" panose="03000509000000000000" pitchFamily="65" charset="-120"/>
              <a:ea typeface="標楷體" panose="03000509000000000000" pitchFamily="65" charset="-120"/>
            </a:endParaRPr>
          </a:p>
          <a:p>
            <a:pPr>
              <a:defRPr/>
            </a:pPr>
            <a:r>
              <a:rPr lang="zh-TW" altLang="en-US" sz="3600" b="1" dirty="0" smtClean="0">
                <a:latin typeface="標楷體" panose="03000509000000000000" pitchFamily="65" charset="-120"/>
                <a:ea typeface="標楷體" panose="03000509000000000000" pitchFamily="65" charset="-120"/>
              </a:rPr>
              <a:t>壹、前言</a:t>
            </a:r>
            <a:endParaRPr lang="en-US" altLang="zh-TW" sz="3600" b="1" dirty="0" smtClean="0">
              <a:latin typeface="標楷體" panose="03000509000000000000" pitchFamily="65" charset="-120"/>
              <a:ea typeface="標楷體" panose="03000509000000000000" pitchFamily="65" charset="-120"/>
            </a:endParaRPr>
          </a:p>
          <a:p>
            <a:pPr>
              <a:defRPr/>
            </a:pPr>
            <a:r>
              <a:rPr lang="zh-TW" altLang="en-US" sz="3600" b="1" dirty="0" smtClean="0">
                <a:latin typeface="標楷體" panose="03000509000000000000" pitchFamily="65" charset="-120"/>
                <a:ea typeface="標楷體" panose="03000509000000000000" pitchFamily="65" charset="-120"/>
              </a:rPr>
              <a:t>貳、相關文獻資料檢閱</a:t>
            </a:r>
          </a:p>
          <a:p>
            <a:pPr>
              <a:defRPr/>
            </a:pPr>
            <a:r>
              <a:rPr lang="zh-TW" altLang="en-US" sz="3600" b="1" dirty="0">
                <a:latin typeface="標楷體" panose="03000509000000000000" pitchFamily="65" charset="-120"/>
                <a:ea typeface="標楷體" panose="03000509000000000000" pitchFamily="65" charset="-120"/>
              </a:rPr>
              <a:t>參</a:t>
            </a:r>
            <a:r>
              <a:rPr lang="zh-TW" altLang="en-US" sz="3600" b="1" dirty="0" smtClean="0">
                <a:latin typeface="標楷體" panose="03000509000000000000" pitchFamily="65" charset="-120"/>
                <a:ea typeface="標楷體" panose="03000509000000000000" pitchFamily="65" charset="-120"/>
              </a:rPr>
              <a:t>、相關研究設計思考方向</a:t>
            </a:r>
          </a:p>
          <a:p>
            <a:pPr>
              <a:defRPr/>
            </a:pPr>
            <a:r>
              <a:rPr lang="zh-TW" altLang="en-US" sz="3600" b="1" dirty="0">
                <a:latin typeface="標楷體" panose="03000509000000000000" pitchFamily="65" charset="-120"/>
                <a:ea typeface="標楷體" panose="03000509000000000000" pitchFamily="65" charset="-120"/>
              </a:rPr>
              <a:t>肆</a:t>
            </a:r>
            <a:r>
              <a:rPr lang="zh-TW" altLang="en-US" sz="3600" b="1" dirty="0" smtClean="0">
                <a:latin typeface="標楷體" panose="03000509000000000000" pitchFamily="65" charset="-120"/>
                <a:ea typeface="標楷體" panose="03000509000000000000" pitchFamily="65" charset="-120"/>
              </a:rPr>
              <a:t>、研究</a:t>
            </a:r>
            <a:r>
              <a:rPr lang="zh-TW" altLang="en-US" sz="3600" b="1" dirty="0">
                <a:latin typeface="標楷體" panose="03000509000000000000" pitchFamily="65" charset="-120"/>
                <a:ea typeface="標楷體" panose="03000509000000000000" pitchFamily="65" charset="-120"/>
              </a:rPr>
              <a:t>發現及</a:t>
            </a:r>
            <a:r>
              <a:rPr lang="zh-TW" altLang="zh-TW" sz="3600" b="1" dirty="0" smtClean="0">
                <a:effectLst/>
                <a:latin typeface="標楷體" panose="03000509000000000000" pitchFamily="65" charset="-120"/>
                <a:ea typeface="標楷體" panose="03000509000000000000" pitchFamily="65" charset="-120"/>
              </a:rPr>
              <a:t>結論</a:t>
            </a:r>
            <a:endParaRPr lang="en-US" altLang="zh-TW" sz="3600" b="1" dirty="0" smtClean="0">
              <a:effectLst/>
              <a:latin typeface="標楷體" panose="03000509000000000000" pitchFamily="65" charset="-120"/>
              <a:ea typeface="標楷體" panose="03000509000000000000" pitchFamily="65" charset="-120"/>
            </a:endParaRPr>
          </a:p>
          <a:p>
            <a:pPr>
              <a:defRPr/>
            </a:pPr>
            <a:r>
              <a:rPr lang="zh-TW" altLang="en-US" sz="3600" b="1" dirty="0" smtClean="0">
                <a:latin typeface="標楷體" panose="03000509000000000000" pitchFamily="65" charset="-120"/>
                <a:ea typeface="標楷體" panose="03000509000000000000" pitchFamily="65" charset="-120"/>
              </a:rPr>
              <a:t>伍、結語與建議</a:t>
            </a:r>
          </a:p>
        </p:txBody>
      </p:sp>
      <p:sp>
        <p:nvSpPr>
          <p:cNvPr id="410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E600E174-F327-4A8E-A0DE-F9654C391677}" type="slidenum">
              <a:rPr lang="en-US" altLang="zh-TW" sz="1400"/>
              <a:pPr eaLnBrk="1" hangingPunct="1">
                <a:spcBef>
                  <a:spcPct val="0"/>
                </a:spcBef>
                <a:buClrTx/>
                <a:buSzTx/>
                <a:buFontTx/>
                <a:buNone/>
              </a:pPr>
              <a:t>3</a:t>
            </a:fld>
            <a:endParaRPr lang="en-US" altLang="zh-TW" sz="1400"/>
          </a:p>
        </p:txBody>
      </p:sp>
      <p:sp>
        <p:nvSpPr>
          <p:cNvPr id="2" name="日期版面配置區 1"/>
          <p:cNvSpPr>
            <a:spLocks noGrp="1"/>
          </p:cNvSpPr>
          <p:nvPr>
            <p:ph type="dt" sz="half" idx="10"/>
          </p:nvPr>
        </p:nvSpPr>
        <p:spPr/>
        <p:txBody>
          <a:bodyPr/>
          <a:lstStyle/>
          <a:p>
            <a:pPr>
              <a:defRPr/>
            </a:pPr>
            <a:r>
              <a:rPr lang="en-US" altLang="zh-TW" smtClean="0"/>
              <a:t>2020/12/18</a:t>
            </a:r>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Grp="1" noChangeAspect="1"/>
          </p:cNvGraphicFramePr>
          <p:nvPr>
            <p:ph/>
          </p:nvPr>
        </p:nvGraphicFramePr>
        <p:xfrm>
          <a:off x="898525" y="681038"/>
          <a:ext cx="7342188" cy="5373687"/>
        </p:xfrm>
        <a:graphic>
          <a:graphicData uri="http://schemas.openxmlformats.org/presentationml/2006/ole">
            <mc:AlternateContent xmlns:mc="http://schemas.openxmlformats.org/markup-compatibility/2006">
              <mc:Choice xmlns:v="urn:schemas-microsoft-com:vml" Requires="v">
                <p:oleObj spid="_x0000_s31752" name="Photo Editor 影像 " r:id="rId3" imgW="7621064" imgH="5714286" progId="MSPhotoEd.3">
                  <p:embed/>
                </p:oleObj>
              </mc:Choice>
              <mc:Fallback>
                <p:oleObj name="Photo Editor 影像 " r:id="rId3" imgW="7621064" imgH="5714286"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681038"/>
                        <a:ext cx="7342188" cy="537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400" smtClean="0"/>
              <a:t>2020/12/18</a:t>
            </a:r>
            <a:endParaRPr lang="en-US" altLang="zh-TW" sz="1400" smtClean="0"/>
          </a:p>
        </p:txBody>
      </p:sp>
      <p:sp>
        <p:nvSpPr>
          <p:cNvPr id="31748"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1E7F41D2-F04E-420A-B54B-BC3E719EA08D}" type="slidenum">
              <a:rPr lang="en-US" altLang="zh-TW" sz="1400"/>
              <a:pPr eaLnBrk="1" hangingPunct="1">
                <a:spcBef>
                  <a:spcPct val="0"/>
                </a:spcBef>
                <a:buClrTx/>
                <a:buSzTx/>
                <a:buFontTx/>
                <a:buNone/>
              </a:pPr>
              <a:t>30</a:t>
            </a:fld>
            <a:endParaRPr lang="en-US" altLang="zh-TW" sz="14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0" y="0"/>
            <a:ext cx="4495800" cy="6099175"/>
          </a:xfrm>
        </p:spPr>
        <p:txBody>
          <a:bodyPr/>
          <a:lstStyle/>
          <a:p>
            <a:pPr eaLnBrk="1" hangingPunct="1">
              <a:defRPr/>
            </a:pPr>
            <a:r>
              <a:rPr lang="zh-TW" altLang="en-US" sz="4800" smtClean="0">
                <a:latin typeface="標楷體" pitchFamily="65" charset="-120"/>
                <a:ea typeface="標楷體" pitchFamily="65" charset="-120"/>
              </a:rPr>
              <a:t>謝謝參與</a:t>
            </a:r>
          </a:p>
          <a:p>
            <a:pPr eaLnBrk="1" hangingPunct="1">
              <a:defRPr/>
            </a:pPr>
            <a:r>
              <a:rPr lang="zh-TW" altLang="en-US" sz="4400" b="1" smtClean="0">
                <a:ea typeface="標楷體" pitchFamily="65" charset="-120"/>
              </a:rPr>
              <a:t>敬請惠賜指教</a:t>
            </a:r>
          </a:p>
          <a:p>
            <a:pPr eaLnBrk="1" hangingPunct="1">
              <a:defRPr/>
            </a:pPr>
            <a:r>
              <a:rPr lang="zh-TW" altLang="en-US" sz="4800" smtClean="0">
                <a:latin typeface="標楷體" pitchFamily="65" charset="-120"/>
                <a:ea typeface="標楷體" pitchFamily="65" charset="-120"/>
              </a:rPr>
              <a:t>敬祝</a:t>
            </a:r>
          </a:p>
          <a:p>
            <a:pPr eaLnBrk="1" hangingPunct="1">
              <a:defRPr/>
            </a:pPr>
            <a:r>
              <a:rPr lang="zh-TW" altLang="en-US" sz="4800" smtClean="0">
                <a:latin typeface="標楷體" pitchFamily="65" charset="-120"/>
                <a:ea typeface="標楷體" pitchFamily="65" charset="-120"/>
              </a:rPr>
              <a:t>身心靈安康</a:t>
            </a:r>
          </a:p>
          <a:p>
            <a:pPr eaLnBrk="1" hangingPunct="1">
              <a:defRPr/>
            </a:pPr>
            <a:r>
              <a:rPr lang="zh-TW" altLang="en-US" sz="4800" smtClean="0">
                <a:latin typeface="標楷體" pitchFamily="65" charset="-120"/>
                <a:ea typeface="標楷體" pitchFamily="65" charset="-120"/>
              </a:rPr>
              <a:t>愉快 </a:t>
            </a:r>
          </a:p>
          <a:p>
            <a:pPr eaLnBrk="1" hangingPunct="1">
              <a:defRPr/>
            </a:pPr>
            <a:endParaRPr lang="en-US" altLang="zh-TW" sz="4800" smtClean="0">
              <a:latin typeface="標楷體" pitchFamily="65" charset="-120"/>
              <a:ea typeface="標楷體" pitchFamily="65" charset="-120"/>
            </a:endParaRPr>
          </a:p>
        </p:txBody>
      </p:sp>
      <p:pic>
        <p:nvPicPr>
          <p:cNvPr id="32771" name="Picture 3" descr="BD06675_"/>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87900" y="1773238"/>
            <a:ext cx="4356100" cy="4579937"/>
          </a:xfrm>
          <a:noFill/>
          <a:extLst>
            <a:ext uri="{909E8E84-426E-40DD-AFC4-6F175D3DCCD1}">
              <a14:hiddenFill xmlns:a14="http://schemas.microsoft.com/office/drawing/2010/main">
                <a:solidFill>
                  <a:srgbClr val="FFFFFF"/>
                </a:solidFill>
              </a14:hiddenFill>
            </a:ext>
          </a:extLst>
        </p:spPr>
      </p:pic>
      <p:pic>
        <p:nvPicPr>
          <p:cNvPr id="32772" name="Picture 4" descr="5_02w"/>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3500438"/>
            <a:ext cx="4787900" cy="2736850"/>
          </a:xfrm>
          <a:noFill/>
          <a:extLst>
            <a:ext uri="{909E8E84-426E-40DD-AFC4-6F175D3DCCD1}">
              <a14:hiddenFill xmlns:a14="http://schemas.microsoft.com/office/drawing/2010/main">
                <a:solidFill>
                  <a:srgbClr val="FFFFFF"/>
                </a:solidFill>
              </a14:hiddenFill>
            </a:ext>
          </a:extLst>
        </p:spPr>
      </p:pic>
      <p:sp>
        <p:nvSpPr>
          <p:cNvPr id="3277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400" smtClean="0"/>
              <a:t>2020/12/18</a:t>
            </a:r>
            <a:endParaRPr lang="en-US" altLang="zh-TW" sz="1400" smtClean="0"/>
          </a:p>
        </p:txBody>
      </p:sp>
      <p:sp>
        <p:nvSpPr>
          <p:cNvPr id="32774"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C5A3752F-DA9C-4418-998A-69B41671BBD2}" type="slidenum">
              <a:rPr lang="en-US" altLang="zh-TW" sz="1400"/>
              <a:pPr eaLnBrk="1" hangingPunct="1">
                <a:spcBef>
                  <a:spcPct val="0"/>
                </a:spcBef>
                <a:buClrTx/>
                <a:buSzTx/>
                <a:buFontTx/>
                <a:buNone/>
              </a:pPr>
              <a:t>31</a:t>
            </a:fld>
            <a:endParaRPr lang="en-US" altLang="zh-TW" sz="14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01625" y="228600"/>
            <a:ext cx="8540750" cy="5216525"/>
          </a:xfrm>
        </p:spPr>
        <p:txBody>
          <a:bodyPr/>
          <a:lstStyle/>
          <a:p>
            <a:pPr marL="1117600" indent="-1117600" eaLnBrk="1" hangingPunct="1">
              <a:defRPr/>
            </a:pPr>
            <a:r>
              <a:rPr lang="zh-TW" altLang="en-US" sz="9600" smtClean="0">
                <a:ea typeface="標楷體" pitchFamily="65" charset="-120"/>
              </a:rPr>
              <a:t>壹、前言</a:t>
            </a:r>
          </a:p>
        </p:txBody>
      </p:sp>
      <p:sp>
        <p:nvSpPr>
          <p:cNvPr id="512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84547F00-9D6C-4017-9A75-597E68C83B93}" type="slidenum">
              <a:rPr kumimoji="0" lang="en-US" altLang="zh-TW" sz="1400">
                <a:latin typeface="Arial" panose="020B0604020202020204" pitchFamily="34" charset="0"/>
              </a:rPr>
              <a:pPr eaLnBrk="1" hangingPunct="1">
                <a:spcBef>
                  <a:spcPct val="0"/>
                </a:spcBef>
                <a:buClrTx/>
                <a:buSzTx/>
                <a:buFontTx/>
                <a:buNone/>
              </a:pPr>
              <a:t>4</a:t>
            </a:fld>
            <a:endParaRPr kumimoji="0" lang="en-US" altLang="zh-TW" sz="1400">
              <a:latin typeface="Arial" panose="020B0604020202020204" pitchFamily="34" charset="0"/>
            </a:endParaRPr>
          </a:p>
        </p:txBody>
      </p:sp>
      <p:sp>
        <p:nvSpPr>
          <p:cNvPr id="2" name="日期版面配置區 1"/>
          <p:cNvSpPr>
            <a:spLocks noGrp="1"/>
          </p:cNvSpPr>
          <p:nvPr>
            <p:ph type="dt" sz="half" idx="10"/>
          </p:nvPr>
        </p:nvSpPr>
        <p:spPr/>
        <p:txBody>
          <a:bodyPr/>
          <a:lstStyle/>
          <a:p>
            <a:pPr>
              <a:defRPr/>
            </a:pPr>
            <a:r>
              <a:rPr lang="en-US" altLang="zh-TW" smtClean="0"/>
              <a:t>2020/12/18</a:t>
            </a:r>
            <a:endParaRPr lang="en-US" altLang="zh-TW"/>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14288"/>
            <a:ext cx="8540750" cy="503237"/>
          </a:xfrm>
        </p:spPr>
        <p:txBody>
          <a:bodyPr/>
          <a:lstStyle/>
          <a:p>
            <a:pPr marL="1117600" indent="-1117600" eaLnBrk="1" hangingPunct="1">
              <a:defRPr/>
            </a:pPr>
            <a:r>
              <a:rPr lang="zh-TW" altLang="en-US" sz="3600" u="sng" dirty="0" smtClean="0">
                <a:ea typeface="標楷體" pitchFamily="65" charset="-120"/>
              </a:rPr>
              <a:t>壹、前言</a:t>
            </a:r>
          </a:p>
        </p:txBody>
      </p:sp>
      <p:sp>
        <p:nvSpPr>
          <p:cNvPr id="6147"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61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A3B5120B-B6ED-495D-8521-2D9F3687B06A}" type="slidenum">
              <a:rPr kumimoji="0" lang="en-US" altLang="zh-TW" sz="1400">
                <a:latin typeface="Arial" panose="020B0604020202020204" pitchFamily="34" charset="0"/>
              </a:rPr>
              <a:pPr eaLnBrk="1" hangingPunct="1">
                <a:spcBef>
                  <a:spcPct val="0"/>
                </a:spcBef>
                <a:buClrTx/>
                <a:buSzTx/>
                <a:buFontTx/>
                <a:buNone/>
              </a:pPr>
              <a:t>5</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44000" cy="6308725"/>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algn="l" eaLnBrk="1" hangingPunct="1">
              <a:defRPr/>
            </a:pPr>
            <a:r>
              <a:rPr lang="zh-TW" altLang="en-US" sz="2800" u="sng" kern="0" dirty="0" smtClean="0">
                <a:ea typeface="標楷體" pitchFamily="65" charset="-120"/>
              </a:rPr>
              <a:t>一、從相關事件談起</a:t>
            </a:r>
            <a:endParaRPr lang="en-US" altLang="zh-TW" sz="2800" u="sng" kern="0" dirty="0" smtClean="0">
              <a:ea typeface="標楷體" pitchFamily="65" charset="-120"/>
            </a:endParaRPr>
          </a:p>
          <a:p>
            <a:pPr algn="l" eaLnBrk="1" hangingPunct="1">
              <a:buFont typeface="Arial" panose="020B0604020202020204" pitchFamily="34" charset="0"/>
              <a:buChar char="•"/>
              <a:defRPr/>
            </a:pPr>
            <a:r>
              <a:rPr lang="zh-TW" altLang="zh-TW" sz="2800" dirty="0">
                <a:effectLst/>
              </a:rPr>
              <a:t>桃園縣長劉邦友官邸九條人命被槍殺</a:t>
            </a:r>
            <a:r>
              <a:rPr lang="zh-TW" altLang="zh-TW" sz="2800" dirty="0" smtClean="0">
                <a:effectLst/>
              </a:rPr>
              <a:t>血案</a:t>
            </a:r>
            <a:endParaRPr lang="en-US" altLang="zh-TW" sz="2800" dirty="0" smtClean="0">
              <a:effectLst/>
            </a:endParaRPr>
          </a:p>
          <a:p>
            <a:pPr algn="l" eaLnBrk="1" hangingPunct="1">
              <a:buFont typeface="Arial" panose="020B0604020202020204" pitchFamily="34" charset="0"/>
              <a:buChar char="•"/>
              <a:defRPr/>
            </a:pPr>
            <a:r>
              <a:rPr lang="zh-TW" altLang="zh-TW" sz="2800" dirty="0" smtClean="0">
                <a:effectLst/>
              </a:rPr>
              <a:t>民進黨</a:t>
            </a:r>
            <a:r>
              <a:rPr lang="zh-TW" altLang="zh-TW" sz="2800" dirty="0">
                <a:effectLst/>
              </a:rPr>
              <a:t>婦工會主任彭婉如被姦殺棄屍荒郊</a:t>
            </a:r>
            <a:r>
              <a:rPr lang="zh-TW" altLang="zh-TW" sz="2800" dirty="0" smtClean="0">
                <a:effectLst/>
              </a:rPr>
              <a:t>命案</a:t>
            </a:r>
            <a:endParaRPr lang="en-US" altLang="zh-TW" sz="2800" dirty="0" smtClean="0">
              <a:effectLst/>
            </a:endParaRPr>
          </a:p>
          <a:p>
            <a:pPr algn="l" eaLnBrk="1" hangingPunct="1">
              <a:buFont typeface="Arial" panose="020B0604020202020204" pitchFamily="34" charset="0"/>
              <a:buChar char="•"/>
              <a:defRPr/>
            </a:pPr>
            <a:r>
              <a:rPr lang="zh-TW" altLang="zh-TW" sz="2800" dirty="0" smtClean="0">
                <a:effectLst/>
              </a:rPr>
              <a:t>北</a:t>
            </a:r>
            <a:r>
              <a:rPr lang="zh-TW" altLang="zh-TW" sz="2800" dirty="0">
                <a:effectLst/>
              </a:rPr>
              <a:t>高兩直轄市實施勸導青少年不要夜遊深夜不歸之「宵禁</a:t>
            </a:r>
            <a:r>
              <a:rPr lang="zh-TW" altLang="zh-TW" sz="2800" dirty="0" smtClean="0">
                <a:effectLst/>
              </a:rPr>
              <a:t>」</a:t>
            </a:r>
            <a:endParaRPr lang="en-US" altLang="zh-TW" sz="2800" dirty="0" smtClean="0">
              <a:effectLst/>
            </a:endParaRPr>
          </a:p>
          <a:p>
            <a:pPr algn="l" eaLnBrk="1" hangingPunct="1">
              <a:buFont typeface="Arial" panose="020B0604020202020204" pitchFamily="34" charset="0"/>
              <a:buChar char="•"/>
              <a:defRPr/>
            </a:pPr>
            <a:r>
              <a:rPr lang="zh-TW" altLang="zh-TW" sz="2800" dirty="0" smtClean="0">
                <a:effectLst/>
              </a:rPr>
              <a:t>知名</a:t>
            </a:r>
            <a:r>
              <a:rPr lang="zh-TW" altLang="zh-TW" sz="2800" dirty="0">
                <a:effectLst/>
              </a:rPr>
              <a:t>藝人白冰冰女士女兒白曉燕及一些企業老闆子女遭綁架</a:t>
            </a:r>
            <a:r>
              <a:rPr lang="zh-TW" altLang="zh-TW" sz="2800" dirty="0" smtClean="0">
                <a:effectLst/>
              </a:rPr>
              <a:t>撕票</a:t>
            </a:r>
            <a:endParaRPr lang="en-US" altLang="zh-TW" sz="2800" dirty="0" smtClean="0">
              <a:effectLst/>
            </a:endParaRPr>
          </a:p>
          <a:p>
            <a:pPr algn="l" eaLnBrk="1" hangingPunct="1">
              <a:buFont typeface="Arial" panose="020B0604020202020204" pitchFamily="34" charset="0"/>
              <a:buChar char="•"/>
              <a:defRPr/>
            </a:pPr>
            <a:r>
              <a:rPr lang="zh-TW" altLang="zh-TW" sz="2800" dirty="0" smtClean="0">
                <a:effectLst/>
              </a:rPr>
              <a:t>飆車</a:t>
            </a:r>
            <a:r>
              <a:rPr lang="zh-TW" altLang="zh-TW" sz="2800" dirty="0">
                <a:effectLst/>
              </a:rPr>
              <a:t>及飛車搶劫與</a:t>
            </a:r>
            <a:r>
              <a:rPr lang="zh-TW" altLang="zh-TW" sz="2800" dirty="0" smtClean="0">
                <a:effectLst/>
              </a:rPr>
              <a:t>殺人</a:t>
            </a:r>
            <a:endParaRPr lang="en-US" altLang="zh-TW" sz="2800" dirty="0" smtClean="0">
              <a:effectLst/>
            </a:endParaRPr>
          </a:p>
          <a:p>
            <a:pPr algn="l" eaLnBrk="1" hangingPunct="1">
              <a:buFont typeface="Arial" panose="020B0604020202020204" pitchFamily="34" charset="0"/>
              <a:buChar char="•"/>
              <a:defRPr/>
            </a:pPr>
            <a:r>
              <a:rPr lang="zh-TW" altLang="zh-TW" sz="2800" dirty="0" smtClean="0">
                <a:effectLst/>
              </a:rPr>
              <a:t>近年來</a:t>
            </a:r>
            <a:r>
              <a:rPr lang="zh-TW" altLang="zh-TW" sz="2800" dirty="0">
                <a:effectLst/>
              </a:rPr>
              <a:t>的「檳榔西施」少女及「掃黃行動</a:t>
            </a:r>
            <a:r>
              <a:rPr lang="zh-TW" altLang="zh-TW" sz="2800" dirty="0" smtClean="0">
                <a:effectLst/>
              </a:rPr>
              <a:t>」</a:t>
            </a:r>
            <a:endParaRPr lang="en-US" altLang="zh-TW" sz="2800" dirty="0" smtClean="0">
              <a:effectLst/>
            </a:endParaRPr>
          </a:p>
          <a:p>
            <a:pPr algn="l" eaLnBrk="1" hangingPunct="1">
              <a:buFont typeface="Arial" panose="020B0604020202020204" pitchFamily="34" charset="0"/>
              <a:buChar char="•"/>
              <a:defRPr/>
            </a:pPr>
            <a:r>
              <a:rPr lang="zh-TW" altLang="zh-TW" sz="2800" dirty="0" smtClean="0">
                <a:effectLst/>
              </a:rPr>
              <a:t>販毒</a:t>
            </a:r>
            <a:r>
              <a:rPr lang="zh-TW" altLang="zh-TW" sz="2800" dirty="0">
                <a:effectLst/>
              </a:rPr>
              <a:t>集團吸收新新人類，以「老鼠會」行銷方式，透過返台就學的小留學生販毒給學生等不幸的違法犯紀</a:t>
            </a:r>
            <a:r>
              <a:rPr lang="zh-TW" altLang="zh-TW" sz="2800" dirty="0" smtClean="0">
                <a:effectLst/>
              </a:rPr>
              <a:t>事件</a:t>
            </a:r>
            <a:endParaRPr lang="en-US" altLang="zh-TW" sz="2800" dirty="0" smtClean="0">
              <a:effectLst/>
            </a:endParaRPr>
          </a:p>
          <a:p>
            <a:pPr algn="l" eaLnBrk="1" hangingPunct="1">
              <a:buFont typeface="Arial" panose="020B0604020202020204" pitchFamily="34" charset="0"/>
              <a:buChar char="•"/>
              <a:defRPr/>
            </a:pPr>
            <a:r>
              <a:rPr lang="zh-TW" altLang="zh-TW" sz="2800" dirty="0" smtClean="0">
                <a:effectLst/>
              </a:rPr>
              <a:t>網</a:t>
            </a:r>
            <a:r>
              <a:rPr lang="zh-TW" altLang="zh-TW" sz="2800" dirty="0">
                <a:effectLst/>
              </a:rPr>
              <a:t>媒興盛衍生的網路霸凌、抹黑與不實造謠，進行人身攻擊與帶風向的不良氣氛作為，及網路遊戲詐欺背信金錢犯罪的新少年犯案類型</a:t>
            </a:r>
            <a:r>
              <a:rPr lang="en-US" altLang="zh-TW" sz="2800" dirty="0">
                <a:effectLst/>
              </a:rPr>
              <a:t>……</a:t>
            </a:r>
            <a:r>
              <a:rPr lang="zh-TW" altLang="zh-TW" sz="2800" dirty="0">
                <a:effectLst/>
              </a:rPr>
              <a:t>等一連的犯罪</a:t>
            </a:r>
            <a:r>
              <a:rPr lang="zh-TW" altLang="zh-TW" sz="2800" dirty="0" smtClean="0">
                <a:effectLst/>
              </a:rPr>
              <a:t>事件</a:t>
            </a:r>
            <a:endParaRPr lang="en-US" altLang="zh-TW" sz="2800" dirty="0" smtClean="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14288"/>
            <a:ext cx="8540750" cy="503237"/>
          </a:xfrm>
        </p:spPr>
        <p:txBody>
          <a:bodyPr/>
          <a:lstStyle/>
          <a:p>
            <a:pPr marL="1117600" indent="-1117600" eaLnBrk="1" hangingPunct="1">
              <a:defRPr/>
            </a:pPr>
            <a:r>
              <a:rPr lang="zh-TW" altLang="en-US" sz="3600" u="sng" dirty="0" smtClean="0">
                <a:ea typeface="標楷體" pitchFamily="65" charset="-120"/>
              </a:rPr>
              <a:t>壹、前言</a:t>
            </a:r>
          </a:p>
        </p:txBody>
      </p:sp>
      <p:sp>
        <p:nvSpPr>
          <p:cNvPr id="7171"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717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BCAE2470-AEDB-41DF-88A2-20ABFC90E616}" type="slidenum">
              <a:rPr kumimoji="0" lang="en-US" altLang="zh-TW" sz="1400">
                <a:latin typeface="Arial" panose="020B0604020202020204" pitchFamily="34" charset="0"/>
              </a:rPr>
              <a:pPr eaLnBrk="1" hangingPunct="1">
                <a:spcBef>
                  <a:spcPct val="0"/>
                </a:spcBef>
                <a:buClrTx/>
                <a:buSzTx/>
                <a:buFontTx/>
                <a:buNone/>
              </a:pPr>
              <a:t>6</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09075" cy="6192838"/>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marL="1117600" indent="-1117600" algn="l" eaLnBrk="1" hangingPunct="1">
              <a:defRPr/>
            </a:pPr>
            <a:r>
              <a:rPr lang="zh-TW" altLang="en-US" sz="2400" kern="0" dirty="0" smtClean="0">
                <a:ea typeface="標楷體" pitchFamily="65" charset="-120"/>
              </a:rPr>
              <a:t>二、從政府相關政策及統計資料談起</a:t>
            </a:r>
            <a:endParaRPr lang="en-US" altLang="zh-TW" sz="2400" kern="0" dirty="0" smtClean="0">
              <a:ea typeface="標楷體" pitchFamily="65" charset="-120"/>
            </a:endParaRPr>
          </a:p>
          <a:p>
            <a:pPr algn="l" eaLnBrk="1" hangingPunct="1">
              <a:defRPr/>
            </a:pPr>
            <a:r>
              <a:rPr lang="en-US" altLang="zh-TW" sz="2400" dirty="0" smtClean="0">
                <a:effectLst/>
              </a:rPr>
              <a:t>(</a:t>
            </a:r>
            <a:r>
              <a:rPr lang="zh-TW" altLang="en-US" sz="2400" dirty="0" smtClean="0">
                <a:effectLst/>
              </a:rPr>
              <a:t>一</a:t>
            </a:r>
            <a:r>
              <a:rPr lang="en-US" altLang="zh-TW" sz="2400" dirty="0" smtClean="0">
                <a:effectLst/>
              </a:rPr>
              <a:t>)</a:t>
            </a:r>
            <a:r>
              <a:rPr lang="zh-TW" altLang="en-US" sz="2400" kern="0" dirty="0" smtClean="0">
                <a:ea typeface="標楷體" pitchFamily="65" charset="-120"/>
              </a:rPr>
              <a:t>政府相關政策</a:t>
            </a:r>
            <a:endParaRPr lang="en-US" altLang="zh-TW" sz="2400" dirty="0" smtClean="0">
              <a:effectLst/>
            </a:endParaRPr>
          </a:p>
          <a:p>
            <a:pPr marL="87313" indent="-87313" algn="l" eaLnBrk="1" hangingPunct="1">
              <a:buFont typeface="Arial" panose="020B0604020202020204" pitchFamily="34" charset="0"/>
              <a:buChar char="•"/>
              <a:defRPr/>
            </a:pPr>
            <a:r>
              <a:rPr lang="zh-TW" altLang="zh-TW" sz="2400" dirty="0" smtClean="0">
                <a:effectLst/>
              </a:rPr>
              <a:t>法務部與警政署的「掃黑行動」</a:t>
            </a:r>
            <a:endParaRPr lang="en-US" altLang="zh-TW" sz="2400" dirty="0" smtClean="0">
              <a:effectLst/>
            </a:endParaRPr>
          </a:p>
          <a:p>
            <a:pPr algn="l" eaLnBrk="1" hangingPunct="1">
              <a:buFont typeface="Arial" panose="020B0604020202020204" pitchFamily="34" charset="0"/>
              <a:buChar char="•"/>
              <a:defRPr/>
            </a:pPr>
            <a:r>
              <a:rPr lang="zh-TW" altLang="zh-TW" sz="2400" dirty="0" smtClean="0">
                <a:effectLst/>
              </a:rPr>
              <a:t>有效</a:t>
            </a:r>
            <a:r>
              <a:rPr lang="zh-TW" altLang="zh-TW" sz="2400" dirty="0">
                <a:effectLst/>
              </a:rPr>
              <a:t>的打擊與預防犯罪及「零犯罪」之施政計畫，在在都顯示出臺灣犯罪情況的嚴重與在民眾一致的支持下，政府加強整頓治安的決心，也期望能還給臺灣人民「免於憂慮、恐懼與免於匱乏」的生活空間</a:t>
            </a:r>
            <a:r>
              <a:rPr lang="zh-TW" altLang="zh-TW" sz="2400" dirty="0" smtClean="0">
                <a:effectLst/>
              </a:rPr>
              <a:t>。</a:t>
            </a:r>
            <a:endParaRPr lang="en-US" altLang="zh-TW" sz="2400" dirty="0" smtClean="0">
              <a:effectLst/>
            </a:endParaRPr>
          </a:p>
          <a:p>
            <a:pPr algn="l">
              <a:buFont typeface="Arial" panose="020B0604020202020204" pitchFamily="34" charset="0"/>
              <a:buChar char="•"/>
              <a:defRPr/>
            </a:pPr>
            <a:r>
              <a:rPr lang="zh-TW" altLang="zh-TW" sz="2400" dirty="0" smtClean="0">
                <a:effectLst/>
              </a:rPr>
              <a:t>犯罪防治包含</a:t>
            </a:r>
            <a:r>
              <a:rPr lang="zh-TW" altLang="zh-TW" sz="2400" dirty="0">
                <a:effectLst/>
              </a:rPr>
              <a:t>了犯罪預防與矯治處遇兩種概念，就預防少年犯罪觀點之矯治處遇即是預防少年再犯之刑事司法概念</a:t>
            </a:r>
            <a:r>
              <a:rPr lang="zh-TW" altLang="zh-TW" sz="2400" dirty="0" smtClean="0">
                <a:effectLst/>
              </a:rPr>
              <a:t>。</a:t>
            </a:r>
          </a:p>
          <a:p>
            <a:pPr algn="l">
              <a:defRPr/>
            </a:pPr>
            <a:r>
              <a:rPr lang="en-US" altLang="zh-TW" sz="2400" dirty="0" smtClean="0">
                <a:effectLst/>
              </a:rPr>
              <a:t>(</a:t>
            </a:r>
            <a:r>
              <a:rPr lang="zh-TW" altLang="zh-TW" sz="2400" dirty="0" smtClean="0">
                <a:effectLst/>
              </a:rPr>
              <a:t>一</a:t>
            </a:r>
            <a:r>
              <a:rPr lang="en-US" altLang="zh-TW" sz="2400" dirty="0" smtClean="0">
                <a:effectLst/>
              </a:rPr>
              <a:t>)</a:t>
            </a:r>
            <a:r>
              <a:rPr lang="zh-TW" altLang="zh-TW" sz="2400" dirty="0" smtClean="0">
                <a:effectLst/>
              </a:rPr>
              <a:t>犯罪預防應包含下列三項活動：</a:t>
            </a:r>
          </a:p>
          <a:p>
            <a:pPr algn="l">
              <a:defRPr/>
            </a:pPr>
            <a:r>
              <a:rPr lang="en-US" altLang="zh-TW" sz="2400" dirty="0" smtClean="0">
                <a:effectLst/>
              </a:rPr>
              <a:t>1.</a:t>
            </a:r>
            <a:r>
              <a:rPr lang="zh-TW" altLang="zh-TW" sz="2400" dirty="0" smtClean="0">
                <a:effectLst/>
              </a:rPr>
              <a:t>初級犯罪預防－為健全個體成長、家庭活動、促進守法之作為措施。</a:t>
            </a:r>
          </a:p>
          <a:p>
            <a:pPr algn="l">
              <a:defRPr/>
            </a:pPr>
            <a:r>
              <a:rPr lang="en-US" altLang="zh-TW" sz="2400" dirty="0" smtClean="0">
                <a:effectLst/>
              </a:rPr>
              <a:t>2.</a:t>
            </a:r>
            <a:r>
              <a:rPr lang="zh-TW" altLang="zh-TW" sz="2400" dirty="0" smtClean="0">
                <a:effectLst/>
              </a:rPr>
              <a:t>次級犯罪預防－以犯罪高風險個體及家庭為對象之作為措施。</a:t>
            </a:r>
          </a:p>
          <a:p>
            <a:pPr algn="l">
              <a:defRPr/>
            </a:pPr>
            <a:r>
              <a:rPr lang="en-US" altLang="zh-TW" sz="2400" dirty="0" smtClean="0">
                <a:effectLst/>
              </a:rPr>
              <a:t>3.</a:t>
            </a:r>
            <a:r>
              <a:rPr lang="zh-TW" altLang="zh-TW" sz="2400" dirty="0" smtClean="0">
                <a:effectLst/>
              </a:rPr>
              <a:t>三級犯罪預防－針對犯罪者之機構內或機構外之矯治處遇措施。</a:t>
            </a:r>
          </a:p>
          <a:p>
            <a:pPr algn="l">
              <a:defRPr/>
            </a:pPr>
            <a:r>
              <a:rPr lang="zh-TW" altLang="zh-TW" sz="2400" dirty="0" smtClean="0">
                <a:effectLst/>
              </a:rPr>
              <a:t>犯罪預防是促進個人身心健全發展、良好生活適應、防範被害之作為措施，以及改善犯罪可能因子的活動總合行為。</a:t>
            </a:r>
          </a:p>
          <a:p>
            <a:pPr algn="l" eaLnBrk="1" hangingPunct="1">
              <a:buFont typeface="Arial" panose="020B0604020202020204" pitchFamily="34" charset="0"/>
              <a:buChar char="•"/>
              <a:defRPr/>
            </a:pPr>
            <a:endParaRPr lang="en-US" altLang="zh-TW" sz="2400" dirty="0" smtClean="0">
              <a:effectLst/>
            </a:endParaRPr>
          </a:p>
          <a:p>
            <a:pPr marL="1117600" indent="-1117600" algn="l" eaLnBrk="1" hangingPunct="1">
              <a:defRPr/>
            </a:pPr>
            <a:endParaRPr lang="zh-TW" altLang="en-US" sz="2400" kern="0" dirty="0" smtClean="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14288"/>
            <a:ext cx="8540750" cy="503237"/>
          </a:xfrm>
        </p:spPr>
        <p:txBody>
          <a:bodyPr/>
          <a:lstStyle/>
          <a:p>
            <a:pPr marL="1117600" indent="-1117600" eaLnBrk="1" hangingPunct="1">
              <a:defRPr/>
            </a:pPr>
            <a:r>
              <a:rPr lang="zh-TW" altLang="en-US" sz="3600" u="sng" dirty="0" smtClean="0">
                <a:ea typeface="標楷體" pitchFamily="65" charset="-120"/>
              </a:rPr>
              <a:t>壹、前言</a:t>
            </a:r>
          </a:p>
        </p:txBody>
      </p:sp>
      <p:sp>
        <p:nvSpPr>
          <p:cNvPr id="8195"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819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2E19C86F-4561-4101-8BD1-9B5B507F0BD9}" type="slidenum">
              <a:rPr kumimoji="0" lang="en-US" altLang="zh-TW" sz="1400">
                <a:latin typeface="Arial" panose="020B0604020202020204" pitchFamily="34" charset="0"/>
              </a:rPr>
              <a:pPr eaLnBrk="1" hangingPunct="1">
                <a:spcBef>
                  <a:spcPct val="0"/>
                </a:spcBef>
                <a:buClrTx/>
                <a:buSzTx/>
                <a:buFontTx/>
                <a:buNone/>
              </a:pPr>
              <a:t>7</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107950" y="692150"/>
            <a:ext cx="8828088" cy="6049963"/>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marL="1117600" indent="-1117600" algn="l" eaLnBrk="1" hangingPunct="1">
              <a:defRPr/>
            </a:pPr>
            <a:r>
              <a:rPr lang="zh-TW" altLang="en-US" sz="2400" kern="0" dirty="0" smtClean="0">
                <a:ea typeface="標楷體" pitchFamily="65" charset="-120"/>
              </a:rPr>
              <a:t>二、從政府相關政策及統計資料談起</a:t>
            </a:r>
            <a:endParaRPr lang="en-US" altLang="zh-TW" sz="2400" kern="0" dirty="0" smtClean="0">
              <a:ea typeface="標楷體" pitchFamily="65" charset="-120"/>
            </a:endParaRPr>
          </a:p>
          <a:p>
            <a:pPr algn="l" eaLnBrk="1" hangingPunct="1">
              <a:defRPr/>
            </a:pPr>
            <a:r>
              <a:rPr lang="en-US" altLang="zh-TW" sz="2400" kern="0" dirty="0" smtClean="0">
                <a:ea typeface="標楷體" pitchFamily="65" charset="-120"/>
              </a:rPr>
              <a:t>(</a:t>
            </a:r>
            <a:r>
              <a:rPr lang="zh-TW" altLang="en-US" sz="2400" kern="0" dirty="0" smtClean="0">
                <a:ea typeface="標楷體" pitchFamily="65" charset="-120"/>
              </a:rPr>
              <a:t>二</a:t>
            </a:r>
            <a:r>
              <a:rPr lang="en-US" altLang="zh-TW" sz="2400" kern="0" dirty="0" smtClean="0">
                <a:ea typeface="標楷體" pitchFamily="65" charset="-120"/>
              </a:rPr>
              <a:t>)</a:t>
            </a:r>
            <a:r>
              <a:rPr lang="zh-TW" altLang="en-US" sz="2400" kern="0" dirty="0" smtClean="0">
                <a:ea typeface="標楷體" pitchFamily="65" charset="-120"/>
              </a:rPr>
              <a:t>政府相關統計資料</a:t>
            </a:r>
            <a:endParaRPr lang="en-US" altLang="zh-TW" sz="2400" dirty="0" smtClean="0">
              <a:effectLst/>
            </a:endParaRPr>
          </a:p>
          <a:p>
            <a:pPr algn="l" eaLnBrk="1" hangingPunct="1">
              <a:buFont typeface="Arial" panose="020B0604020202020204" pitchFamily="34" charset="0"/>
              <a:buChar char="•"/>
              <a:defRPr/>
            </a:pPr>
            <a:r>
              <a:rPr lang="zh-TW" altLang="zh-TW" sz="2400" dirty="0">
                <a:effectLst/>
              </a:rPr>
              <a:t>依據法務部犯罪研究中心統計分析指出，近十年來</a:t>
            </a:r>
            <a:r>
              <a:rPr lang="en-US" altLang="zh-TW" sz="2400" dirty="0">
                <a:effectLst/>
              </a:rPr>
              <a:t>(97-106</a:t>
            </a:r>
            <a:r>
              <a:rPr lang="zh-TW" altLang="zh-TW" sz="2400" dirty="0">
                <a:effectLst/>
              </a:rPr>
              <a:t>年</a:t>
            </a:r>
            <a:r>
              <a:rPr lang="en-US" altLang="zh-TW" sz="2400" dirty="0">
                <a:effectLst/>
              </a:rPr>
              <a:t>)</a:t>
            </a:r>
            <a:r>
              <a:rPr lang="zh-TW" altLang="zh-TW" sz="2400" dirty="0">
                <a:effectLst/>
              </a:rPr>
              <a:t>少年犯罪之教育程度中，國中與高中職程度程度者合計約占</a:t>
            </a:r>
            <a:r>
              <a:rPr lang="en-US" altLang="zh-TW" sz="2400" dirty="0">
                <a:effectLst/>
              </a:rPr>
              <a:t>67.4%</a:t>
            </a:r>
            <a:r>
              <a:rPr lang="zh-TW" altLang="zh-TW" sz="2400" dirty="0">
                <a:effectLst/>
              </a:rPr>
              <a:t>與</a:t>
            </a:r>
            <a:r>
              <a:rPr lang="en-US" altLang="zh-TW" sz="2400" dirty="0">
                <a:effectLst/>
              </a:rPr>
              <a:t>85.67%</a:t>
            </a:r>
            <a:r>
              <a:rPr lang="zh-TW" altLang="zh-TW" sz="2400" dirty="0">
                <a:effectLst/>
              </a:rPr>
              <a:t>間，犯罪類型以傷害、竊盜、毒品及妨害性自主等罪為主軸，約佔</a:t>
            </a:r>
            <a:r>
              <a:rPr lang="en-US" altLang="zh-TW" sz="2400" dirty="0">
                <a:effectLst/>
              </a:rPr>
              <a:t>76.7-82.2%(</a:t>
            </a:r>
            <a:r>
              <a:rPr lang="zh-TW" altLang="zh-TW" sz="2400" dirty="0">
                <a:effectLst/>
              </a:rPr>
              <a:t>法務部犯罪研究中心，民</a:t>
            </a:r>
            <a:r>
              <a:rPr lang="en-US" altLang="zh-TW" sz="2400" dirty="0">
                <a:effectLst/>
              </a:rPr>
              <a:t>107)</a:t>
            </a:r>
            <a:r>
              <a:rPr lang="zh-TW" altLang="zh-TW" sz="2400" dirty="0" smtClean="0">
                <a:effectLst/>
              </a:rPr>
              <a:t>。</a:t>
            </a:r>
            <a:endParaRPr lang="en-US" altLang="zh-TW" sz="2400" dirty="0" smtClean="0">
              <a:effectLst/>
            </a:endParaRPr>
          </a:p>
          <a:p>
            <a:pPr algn="l" eaLnBrk="1" hangingPunct="1">
              <a:buFont typeface="Arial" panose="020B0604020202020204" pitchFamily="34" charset="0"/>
              <a:buChar char="•"/>
              <a:defRPr/>
            </a:pPr>
            <a:r>
              <a:rPr lang="zh-TW" altLang="zh-TW" sz="2400" dirty="0" smtClean="0">
                <a:effectLst/>
              </a:rPr>
              <a:t>臺灣</a:t>
            </a:r>
            <a:r>
              <a:rPr lang="zh-TW" altLang="zh-TW" sz="2400" dirty="0">
                <a:effectLst/>
              </a:rPr>
              <a:t>地區非但犯罪少年人數「量」的激增，而且犯罪年齡下降，及犯罪手法「質」的知識型犯罪，即有計畫性與多元性的犯罪手法</a:t>
            </a:r>
            <a:r>
              <a:rPr lang="en-US" altLang="zh-TW" sz="2400" dirty="0">
                <a:effectLst/>
              </a:rPr>
              <a:t>,</a:t>
            </a:r>
            <a:r>
              <a:rPr lang="zh-TW" altLang="zh-TW" sz="2400" dirty="0">
                <a:effectLst/>
              </a:rPr>
              <a:t>亦日趨嚴謹</a:t>
            </a:r>
            <a:r>
              <a:rPr lang="zh-TW" altLang="zh-TW" sz="2400" dirty="0" smtClean="0">
                <a:effectLst/>
              </a:rPr>
              <a:t>。</a:t>
            </a:r>
            <a:endParaRPr lang="en-US" altLang="zh-TW" sz="2400" dirty="0" smtClean="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14288"/>
            <a:ext cx="8540750" cy="503237"/>
          </a:xfrm>
        </p:spPr>
        <p:txBody>
          <a:bodyPr/>
          <a:lstStyle/>
          <a:p>
            <a:pPr marL="1117600" indent="-1117600" eaLnBrk="1" hangingPunct="1">
              <a:defRPr/>
            </a:pPr>
            <a:r>
              <a:rPr lang="zh-TW" altLang="en-US" sz="3600" u="sng" dirty="0" smtClean="0">
                <a:ea typeface="標楷體" pitchFamily="65" charset="-120"/>
              </a:rPr>
              <a:t>壹、前言</a:t>
            </a:r>
          </a:p>
        </p:txBody>
      </p:sp>
      <p:sp>
        <p:nvSpPr>
          <p:cNvPr id="9219"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922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D328BABC-CDDE-4F06-A648-FE6D580586D5}" type="slidenum">
              <a:rPr kumimoji="0" lang="en-US" altLang="zh-TW" sz="1400">
                <a:latin typeface="Arial" panose="020B0604020202020204" pitchFamily="34" charset="0"/>
              </a:rPr>
              <a:pPr eaLnBrk="1" hangingPunct="1">
                <a:spcBef>
                  <a:spcPct val="0"/>
                </a:spcBef>
                <a:buClrTx/>
                <a:buSzTx/>
                <a:buFontTx/>
                <a:buNone/>
              </a:pPr>
              <a:t>8</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44000" cy="6192838"/>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marL="1117600" indent="-1117600" algn="l" eaLnBrk="1" hangingPunct="1">
              <a:defRPr/>
            </a:pPr>
            <a:r>
              <a:rPr lang="zh-TW" altLang="en-US" sz="2400" u="sng" kern="0" dirty="0" smtClean="0">
                <a:ea typeface="標楷體" pitchFamily="65" charset="-120"/>
              </a:rPr>
              <a:t>三、從相關研究論見觀察</a:t>
            </a:r>
            <a:endParaRPr lang="en-US" altLang="zh-TW" sz="2400" u="sng" kern="0" dirty="0" smtClean="0">
              <a:ea typeface="標楷體" pitchFamily="65" charset="-120"/>
            </a:endParaRPr>
          </a:p>
          <a:p>
            <a:pPr algn="l" eaLnBrk="1" hangingPunct="1">
              <a:buFont typeface="Arial" panose="020B0604020202020204" pitchFamily="34" charset="0"/>
              <a:buChar char="•"/>
              <a:defRPr/>
            </a:pPr>
            <a:r>
              <a:rPr lang="zh-TW" altLang="zh-TW" sz="2400" dirty="0" smtClean="0">
                <a:effectLst/>
              </a:rPr>
              <a:t>張華葆</a:t>
            </a:r>
            <a:r>
              <a:rPr lang="zh-TW" altLang="en-US" sz="2400" dirty="0" smtClean="0">
                <a:effectLst/>
              </a:rPr>
              <a:t>：</a:t>
            </a:r>
            <a:r>
              <a:rPr lang="zh-TW" altLang="zh-TW" sz="2400" dirty="0" smtClean="0">
                <a:effectLst/>
              </a:rPr>
              <a:t>近來研究青少年犯罪之學者專家，評斷其影響因素，不外乎個人、家庭、學校、社會等四個因素，而社會賦與少年最重要的角色是學生，如果無法扮演好此項角色，不能達成其使命，則將產生許多不良後果，促使其走向犯罪偏差行為的途徑（張華葆，民</a:t>
            </a:r>
            <a:r>
              <a:rPr lang="en-US" altLang="zh-TW" sz="2400" dirty="0" smtClean="0">
                <a:effectLst/>
              </a:rPr>
              <a:t>78</a:t>
            </a:r>
            <a:r>
              <a:rPr lang="zh-TW" altLang="zh-TW" sz="2400" dirty="0" smtClean="0">
                <a:effectLst/>
              </a:rPr>
              <a:t>）。</a:t>
            </a:r>
            <a:endParaRPr lang="en-US" altLang="zh-TW" sz="2400" dirty="0" smtClean="0">
              <a:effectLst/>
            </a:endParaRPr>
          </a:p>
          <a:p>
            <a:pPr algn="l" eaLnBrk="1" hangingPunct="1">
              <a:buFont typeface="Arial" panose="020B0604020202020204" pitchFamily="34" charset="0"/>
              <a:buChar char="•"/>
              <a:defRPr/>
            </a:pPr>
            <a:r>
              <a:rPr lang="zh-TW" altLang="zh-TW" sz="2400" dirty="0" smtClean="0">
                <a:effectLst/>
              </a:rPr>
              <a:t>周震歐</a:t>
            </a:r>
            <a:r>
              <a:rPr lang="zh-TW" altLang="en-US" sz="2400" dirty="0" smtClean="0">
                <a:effectLst/>
              </a:rPr>
              <a:t>：</a:t>
            </a:r>
            <a:r>
              <a:rPr lang="zh-TW" altLang="zh-TW" sz="2400" dirty="0" smtClean="0">
                <a:effectLst/>
              </a:rPr>
              <a:t>當今</a:t>
            </a:r>
            <a:r>
              <a:rPr lang="zh-TW" altLang="zh-TW" sz="2400" dirty="0">
                <a:effectLst/>
              </a:rPr>
              <a:t>的教育存在著升學主義、形式主義及文憑主義，忽略了訓育的重要性，致使具教養學生德、智、體、群、美等五育功能的學校，反被認為是形成少年犯罪的不良因子，而為各方所詬病（周震歐，民</a:t>
            </a:r>
            <a:r>
              <a:rPr lang="en-US" altLang="zh-TW" sz="2400" dirty="0">
                <a:effectLst/>
              </a:rPr>
              <a:t>72</a:t>
            </a:r>
            <a:r>
              <a:rPr lang="zh-TW" altLang="zh-TW" sz="2400" dirty="0" smtClean="0">
                <a:effectLst/>
              </a:rPr>
              <a:t>）。</a:t>
            </a:r>
            <a:endParaRPr lang="en-US" altLang="zh-TW" sz="2400" dirty="0" smtClean="0">
              <a:effectLst/>
            </a:endParaRPr>
          </a:p>
          <a:p>
            <a:pPr algn="l" eaLnBrk="1" hangingPunct="1">
              <a:buFont typeface="Arial" panose="020B0604020202020204" pitchFamily="34" charset="0"/>
              <a:buChar char="•"/>
              <a:defRPr/>
            </a:pPr>
            <a:r>
              <a:rPr lang="zh-TW" altLang="en-US" sz="2400" dirty="0" smtClean="0">
                <a:effectLst/>
              </a:rPr>
              <a:t>鄭瑞隆：</a:t>
            </a:r>
            <a:r>
              <a:rPr lang="zh-TW" altLang="zh-TW" sz="2400" dirty="0" smtClean="0">
                <a:effectLst/>
              </a:rPr>
              <a:t>少年</a:t>
            </a:r>
            <a:r>
              <a:rPr lang="zh-TW" altLang="zh-TW" sz="2400" dirty="0">
                <a:effectLst/>
              </a:rPr>
              <a:t>犯罪事件不僅層出不窮，且犯罪手法漸趨惡質，因而對整體社會造成重大衝擊。雖然從實際的犯罪統計及實證研究都發現，近幾年少年犯罪之人數不斷下降，人數是10年前的一半，但是各種研究觀察卻也發現，少年犯罪的質趨向惡化，更顯出其殘暴化、魯莽化、輕率化、成人化。因此，少年犯罪問題經常讓社會大眾</a:t>
            </a:r>
            <a:r>
              <a:rPr lang="zh-TW" altLang="zh-TW" sz="2400" dirty="0" smtClean="0">
                <a:effectLst/>
              </a:rPr>
              <a:t>憂心忡忡（</a:t>
            </a:r>
            <a:r>
              <a:rPr lang="zh-TW" altLang="en-US" sz="2400" dirty="0" smtClean="0">
                <a:effectLst/>
              </a:rPr>
              <a:t>鄭瑞隆</a:t>
            </a:r>
            <a:r>
              <a:rPr lang="zh-TW" altLang="zh-TW" sz="2400" dirty="0" smtClean="0">
                <a:effectLst/>
              </a:rPr>
              <a:t>，民</a:t>
            </a:r>
            <a:r>
              <a:rPr lang="en-US" altLang="zh-TW" sz="2400" dirty="0" smtClean="0">
                <a:effectLst/>
              </a:rPr>
              <a:t>109</a:t>
            </a:r>
            <a:r>
              <a:rPr lang="zh-TW" altLang="zh-TW" sz="2400" dirty="0" smtClean="0">
                <a:effectLst/>
              </a:rPr>
              <a:t>）。</a:t>
            </a:r>
            <a:endParaRPr lang="zh-TW" altLang="zh-TW" sz="2400" dirty="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23850" y="14288"/>
            <a:ext cx="8540750" cy="503237"/>
          </a:xfrm>
        </p:spPr>
        <p:txBody>
          <a:bodyPr/>
          <a:lstStyle/>
          <a:p>
            <a:pPr marL="1117600" indent="-1117600" eaLnBrk="1" hangingPunct="1">
              <a:defRPr/>
            </a:pPr>
            <a:r>
              <a:rPr lang="zh-TW" altLang="en-US" sz="3600" u="sng" dirty="0" smtClean="0">
                <a:ea typeface="標楷體" pitchFamily="65" charset="-120"/>
              </a:rPr>
              <a:t>壹、前言</a:t>
            </a:r>
          </a:p>
        </p:txBody>
      </p:sp>
      <p:sp>
        <p:nvSpPr>
          <p:cNvPr id="10243"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kumimoji="0" lang="en-US" altLang="zh-TW" sz="1400" smtClean="0">
                <a:latin typeface="Arial" panose="020B0604020202020204" pitchFamily="34" charset="0"/>
              </a:rPr>
              <a:t>2020/12/18</a:t>
            </a:r>
            <a:endParaRPr kumimoji="0" lang="en-US" altLang="zh-TW" sz="1400" smtClean="0">
              <a:latin typeface="Arial" panose="020B0604020202020204" pitchFamily="34" charset="0"/>
            </a:endParaRPr>
          </a:p>
        </p:txBody>
      </p:sp>
      <p:sp>
        <p:nvSpPr>
          <p:cNvPr id="102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fld id="{A965AF40-34AF-4C88-A092-CA26B0AD6079}" type="slidenum">
              <a:rPr kumimoji="0" lang="en-US" altLang="zh-TW" sz="1400">
                <a:latin typeface="Arial" panose="020B0604020202020204" pitchFamily="34" charset="0"/>
              </a:rPr>
              <a:pPr eaLnBrk="1" hangingPunct="1">
                <a:spcBef>
                  <a:spcPct val="0"/>
                </a:spcBef>
                <a:buClrTx/>
                <a:buSzTx/>
                <a:buFontTx/>
                <a:buNone/>
              </a:pPr>
              <a:t>9</a:t>
            </a:fld>
            <a:endParaRPr kumimoji="0" lang="en-US" altLang="zh-TW" sz="1400">
              <a:latin typeface="Arial" panose="020B0604020202020204" pitchFamily="34" charset="0"/>
            </a:endParaRPr>
          </a:p>
        </p:txBody>
      </p:sp>
      <p:sp>
        <p:nvSpPr>
          <p:cNvPr id="5" name="Rectangle 2"/>
          <p:cNvSpPr txBox="1">
            <a:spLocks noRot="1" noChangeArrowheads="1"/>
          </p:cNvSpPr>
          <p:nvPr/>
        </p:nvSpPr>
        <p:spPr bwMode="auto">
          <a:xfrm>
            <a:off x="0" y="549275"/>
            <a:ext cx="9144000" cy="6192838"/>
          </a:xfrm>
          <a:prstGeom prst="rect">
            <a:avLst/>
          </a:prstGeom>
          <a:noFill/>
          <a:ln w="9525">
            <a:noFill/>
            <a:miter lim="800000"/>
            <a:headEnd/>
            <a:tailEnd/>
          </a:ln>
          <a:effectLst/>
        </p:spPr>
        <p:txBody>
          <a:bodyPr/>
          <a:lstStyle>
            <a:lvl1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b="1">
                <a:solidFill>
                  <a:schemeClr val="tx2"/>
                </a:solidFill>
                <a:effectLst>
                  <a:outerShdw blurRad="38100" dist="38100" dir="2700000" algn="tl">
                    <a:srgbClr val="C0C0C0"/>
                  </a:outerShdw>
                </a:effectLst>
                <a:latin typeface="Times New Roman" pitchFamily="18" charset="0"/>
                <a:ea typeface="新細明體" pitchFamily="18" charset="-120"/>
              </a:defRPr>
            </a:lvl9pPr>
          </a:lstStyle>
          <a:p>
            <a:pPr marL="1117600" indent="-1117600" algn="l" eaLnBrk="1" hangingPunct="1">
              <a:defRPr/>
            </a:pPr>
            <a:r>
              <a:rPr lang="zh-TW" altLang="en-US" sz="2400" u="sng" kern="0" dirty="0" smtClean="0">
                <a:ea typeface="標楷體" pitchFamily="65" charset="-120"/>
              </a:rPr>
              <a:t>三、從相關研究論見觀察</a:t>
            </a:r>
            <a:endParaRPr lang="en-US" altLang="zh-TW" sz="2400" u="sng" kern="0" dirty="0" smtClean="0">
              <a:ea typeface="標楷體" pitchFamily="65" charset="-120"/>
            </a:endParaRPr>
          </a:p>
          <a:p>
            <a:pPr algn="l">
              <a:defRPr/>
            </a:pPr>
            <a:r>
              <a:rPr lang="zh-TW" altLang="en-US" sz="2400" dirty="0">
                <a:effectLst/>
              </a:rPr>
              <a:t>馮燕</a:t>
            </a:r>
            <a:r>
              <a:rPr lang="zh-TW" altLang="en-US" sz="2400" dirty="0" smtClean="0">
                <a:effectLst/>
              </a:rPr>
              <a:t>：</a:t>
            </a:r>
            <a:r>
              <a:rPr lang="zh-TW" altLang="zh-TW" sz="2400" dirty="0" smtClean="0">
                <a:effectLst/>
              </a:rPr>
              <a:t>犯罪</a:t>
            </a:r>
            <a:r>
              <a:rPr lang="zh-TW" altLang="zh-TW" sz="2400" dirty="0">
                <a:effectLst/>
              </a:rPr>
              <a:t>預防包含下列四種基本途徑：</a:t>
            </a:r>
          </a:p>
          <a:p>
            <a:pPr algn="l">
              <a:defRPr/>
            </a:pPr>
            <a:r>
              <a:rPr lang="en-US" altLang="zh-TW" sz="2400" dirty="0">
                <a:effectLst/>
              </a:rPr>
              <a:t>1.</a:t>
            </a:r>
            <a:r>
              <a:rPr lang="zh-TW" altLang="zh-TW" sz="2400" dirty="0">
                <a:effectLst/>
              </a:rPr>
              <a:t>刑事司法的預防</a:t>
            </a:r>
          </a:p>
          <a:p>
            <a:pPr algn="l">
              <a:defRPr/>
            </a:pPr>
            <a:r>
              <a:rPr lang="en-US" altLang="zh-TW" sz="2400" dirty="0">
                <a:effectLst/>
              </a:rPr>
              <a:t>2.</a:t>
            </a:r>
            <a:r>
              <a:rPr lang="zh-TW" altLang="zh-TW" sz="2400" dirty="0">
                <a:effectLst/>
              </a:rPr>
              <a:t>社區犯罪預防</a:t>
            </a:r>
          </a:p>
          <a:p>
            <a:pPr algn="l">
              <a:defRPr/>
            </a:pPr>
            <a:r>
              <a:rPr lang="en-US" altLang="zh-TW" sz="2400" dirty="0">
                <a:effectLst/>
              </a:rPr>
              <a:t>3.</a:t>
            </a:r>
            <a:r>
              <a:rPr lang="zh-TW" altLang="zh-TW" sz="2400" dirty="0">
                <a:effectLst/>
              </a:rPr>
              <a:t>發展性預防</a:t>
            </a:r>
          </a:p>
          <a:p>
            <a:pPr algn="l">
              <a:defRPr/>
            </a:pPr>
            <a:r>
              <a:rPr lang="en-US" altLang="zh-TW" sz="2400" dirty="0">
                <a:effectLst/>
              </a:rPr>
              <a:t>4.</a:t>
            </a:r>
            <a:r>
              <a:rPr lang="zh-TW" altLang="zh-TW" sz="2400" dirty="0">
                <a:effectLst/>
              </a:rPr>
              <a:t>情境犯罪</a:t>
            </a:r>
            <a:r>
              <a:rPr lang="zh-TW" altLang="zh-TW" sz="2400" dirty="0" smtClean="0">
                <a:effectLst/>
              </a:rPr>
              <a:t>預防</a:t>
            </a:r>
            <a:r>
              <a:rPr lang="en-US" altLang="zh-TW" sz="2400" dirty="0" smtClean="0">
                <a:effectLst/>
              </a:rPr>
              <a:t>(</a:t>
            </a:r>
            <a:r>
              <a:rPr lang="zh-TW" altLang="en-US" sz="2400" dirty="0" smtClean="0">
                <a:effectLst/>
              </a:rPr>
              <a:t>馮燕，民</a:t>
            </a:r>
            <a:r>
              <a:rPr lang="en-US" altLang="zh-TW" sz="2400" dirty="0" smtClean="0">
                <a:effectLst/>
              </a:rPr>
              <a:t>104)</a:t>
            </a:r>
          </a:p>
          <a:p>
            <a:pPr algn="l" eaLnBrk="1" hangingPunct="1">
              <a:buFont typeface="Arial" panose="020B0604020202020204" pitchFamily="34" charset="0"/>
              <a:buChar char="•"/>
              <a:defRPr/>
            </a:pPr>
            <a:r>
              <a:rPr lang="zh-TW" altLang="en-US" sz="2400" dirty="0" smtClean="0">
                <a:effectLst/>
              </a:rPr>
              <a:t>李庚霈：</a:t>
            </a:r>
            <a:r>
              <a:rPr lang="zh-TW" altLang="zh-TW" sz="2400" dirty="0" smtClean="0">
                <a:effectLst/>
              </a:rPr>
              <a:t>「</a:t>
            </a:r>
            <a:r>
              <a:rPr lang="zh-TW" altLang="zh-TW" sz="2400" dirty="0">
                <a:effectLst/>
              </a:rPr>
              <a:t>前段班」與「後段班」的分野，及「升學班」與「放牛班」的稱謂，雖為教育行政單位所不許，卻依然公開存在著，導致學業成績成為重要且唯一衡量學生價值的指標，對學生產生了嚴重的傷害，也影響其自我概念及自信與自尊</a:t>
            </a:r>
            <a:r>
              <a:rPr lang="zh-TW" altLang="zh-TW" sz="2400" dirty="0" smtClean="0">
                <a:effectLst/>
              </a:rPr>
              <a:t>。 （</a:t>
            </a:r>
            <a:r>
              <a:rPr lang="zh-TW" altLang="en-US" sz="2400" dirty="0" smtClean="0">
                <a:effectLst/>
              </a:rPr>
              <a:t>李庚霈</a:t>
            </a:r>
            <a:r>
              <a:rPr lang="zh-TW" altLang="zh-TW" sz="2400" dirty="0" smtClean="0">
                <a:effectLst/>
              </a:rPr>
              <a:t>，民</a:t>
            </a:r>
            <a:r>
              <a:rPr lang="en-US" altLang="zh-TW" sz="2400" dirty="0" smtClean="0">
                <a:effectLst/>
              </a:rPr>
              <a:t>82,86,104</a:t>
            </a:r>
          </a:p>
          <a:p>
            <a:pPr algn="l" eaLnBrk="1" hangingPunct="1">
              <a:defRPr/>
            </a:pPr>
            <a:r>
              <a:rPr lang="zh-TW" altLang="zh-TW" sz="2400" dirty="0" smtClean="0">
                <a:effectLst/>
              </a:rPr>
              <a:t>）。</a:t>
            </a:r>
            <a:endParaRPr lang="en-US" altLang="zh-TW" sz="2400" dirty="0" smtClean="0">
              <a:effectLst/>
            </a:endParaRPr>
          </a:p>
          <a:p>
            <a:pPr marL="342900" indent="-342900" algn="l" eaLnBrk="1" hangingPunct="1">
              <a:buFont typeface="Arial" panose="020B0604020202020204" pitchFamily="34" charset="0"/>
              <a:buChar char="•"/>
              <a:defRPr/>
            </a:pPr>
            <a:r>
              <a:rPr lang="zh-TW" altLang="en-US" sz="2400" kern="0" dirty="0" smtClean="0">
                <a:effectLst/>
                <a:ea typeface="標楷體" pitchFamily="65" charset="-120"/>
              </a:rPr>
              <a:t>其他學者專家</a:t>
            </a:r>
            <a:r>
              <a:rPr lang="zh-TW" altLang="en-US" sz="2400" kern="0" dirty="0" smtClean="0">
                <a:ea typeface="標楷體" pitchFamily="65" charset="-120"/>
              </a:rPr>
              <a:t>相關研究論見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wall">
  <a:themeElements>
    <a:clrScheme name="gwa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wall">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wa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wa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wa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wa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wa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wa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wa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GWALL</Template>
  <TotalTime>2927</TotalTime>
  <Words>3919</Words>
  <Application>Microsoft Office PowerPoint</Application>
  <PresentationFormat>如螢幕大小 (4:3)</PresentationFormat>
  <Paragraphs>248</Paragraphs>
  <Slides>31</Slides>
  <Notes>0</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31</vt:i4>
      </vt:variant>
    </vt:vector>
  </HeadingPairs>
  <TitlesOfParts>
    <vt:vector size="38" baseType="lpstr">
      <vt:lpstr>新細明體</vt:lpstr>
      <vt:lpstr>標楷體</vt:lpstr>
      <vt:lpstr>Arial</vt:lpstr>
      <vt:lpstr>Times New Roman</vt:lpstr>
      <vt:lpstr>Wingdings</vt:lpstr>
      <vt:lpstr>gwall</vt:lpstr>
      <vt:lpstr>Photo Editor 影像 </vt:lpstr>
      <vt:lpstr>PowerPoint 簡報</vt:lpstr>
      <vt:lpstr>基本資料</vt:lpstr>
      <vt:lpstr>犯罪少年就業輔導策略─家庭支持系統的展現</vt:lpstr>
      <vt:lpstr>壹、前言</vt:lpstr>
      <vt:lpstr>壹、前言</vt:lpstr>
      <vt:lpstr>壹、前言</vt:lpstr>
      <vt:lpstr>壹、前言</vt:lpstr>
      <vt:lpstr>壹、前言</vt:lpstr>
      <vt:lpstr>壹、前言</vt:lpstr>
      <vt:lpstr>貳、相關文獻資料檢閱</vt:lpstr>
      <vt:lpstr>貳、相關文獻資料檢閱</vt:lpstr>
      <vt:lpstr>參、相關研究設計思考方向</vt:lpstr>
      <vt:lpstr>參、相關研究設計思考方向</vt:lpstr>
      <vt:lpstr>參、相關研究設計思考方向</vt:lpstr>
      <vt:lpstr>參、相關研究設計思考方向</vt:lpstr>
      <vt:lpstr>肆、研究發現及結論</vt:lpstr>
      <vt:lpstr>肆、研究發現及結論</vt:lpstr>
      <vt:lpstr>肆、研究發現及結論</vt:lpstr>
      <vt:lpstr>肆、研究發現及結論</vt:lpstr>
      <vt:lpstr>肆、研究發現及結論</vt:lpstr>
      <vt:lpstr>肆、研究發現及結論</vt:lpstr>
      <vt:lpstr>肆、研究發現及結論</vt:lpstr>
      <vt:lpstr>伍、結語與建議</vt:lpstr>
      <vt:lpstr>伍、結語與建議</vt:lpstr>
      <vt:lpstr>伍、結語與建議</vt:lpstr>
      <vt:lpstr>伍、結語與建議</vt:lpstr>
      <vt:lpstr>伍、結語與建議</vt:lpstr>
      <vt:lpstr>PowerPoint 簡報</vt:lpstr>
      <vt:lpstr>參考資料</vt:lpstr>
      <vt:lpstr>PowerPoint 簡報</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Administer</dc:creator>
  <cp:lastModifiedBy>user</cp:lastModifiedBy>
  <cp:revision>90</cp:revision>
  <dcterms:created xsi:type="dcterms:W3CDTF">2008-05-31T01:35:43Z</dcterms:created>
  <dcterms:modified xsi:type="dcterms:W3CDTF">2020-12-14T05:35:46Z</dcterms:modified>
</cp:coreProperties>
</file>